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1" r:id="rId3"/>
    <p:sldId id="380" r:id="rId4"/>
    <p:sldId id="338" r:id="rId5"/>
    <p:sldId id="365" r:id="rId6"/>
    <p:sldId id="345" r:id="rId7"/>
    <p:sldId id="343" r:id="rId8"/>
    <p:sldId id="346" r:id="rId9"/>
    <p:sldId id="368" r:id="rId10"/>
    <p:sldId id="369" r:id="rId11"/>
    <p:sldId id="370" r:id="rId12"/>
    <p:sldId id="381" r:id="rId13"/>
    <p:sldId id="382" r:id="rId14"/>
    <p:sldId id="371" r:id="rId15"/>
    <p:sldId id="372" r:id="rId16"/>
    <p:sldId id="373" r:id="rId17"/>
    <p:sldId id="374" r:id="rId18"/>
    <p:sldId id="376" r:id="rId19"/>
    <p:sldId id="377" r:id="rId20"/>
    <p:sldId id="384" r:id="rId21"/>
    <p:sldId id="379" r:id="rId22"/>
    <p:sldId id="317" r:id="rId23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S PGothic" panose="020B0600070205080204" pitchFamily="34" charset="-128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81" autoAdjust="0"/>
    <p:restoredTop sz="77917" autoAdjust="0"/>
  </p:normalViewPr>
  <p:slideViewPr>
    <p:cSldViewPr>
      <p:cViewPr>
        <p:scale>
          <a:sx n="60" d="100"/>
          <a:sy n="60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Steroides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Stimulants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SARMS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1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Cannabinoides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1">
                  <c:v>1</c:v>
                </c:pt>
                <c:pt idx="5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Autre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120192"/>
        <c:axId val="123731968"/>
        <c:axId val="0"/>
      </c:bar3DChart>
      <c:catAx>
        <c:axId val="11612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23731968"/>
        <c:crosses val="autoZero"/>
        <c:auto val="1"/>
        <c:lblAlgn val="ctr"/>
        <c:lblOffset val="100"/>
        <c:noMultiLvlLbl val="0"/>
      </c:catAx>
      <c:valAx>
        <c:axId val="12373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120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9CCC1-1A82-4E19-AC09-7BEEF5A01B13}" type="doc">
      <dgm:prSet loTypeId="urn:microsoft.com/office/officeart/2005/8/layout/cycle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626A306-3259-47AF-BF55-F216C297E020}">
      <dgm:prSet phldrT="[Text]"/>
      <dgm:spPr>
        <a:solidFill>
          <a:schemeClr val="accent2"/>
        </a:solidFill>
      </dgm:spPr>
      <dgm:t>
        <a:bodyPr/>
        <a:lstStyle/>
        <a:p>
          <a:r>
            <a:rPr lang="en-CA" b="1" dirty="0" err="1" smtClean="0"/>
            <a:t>Compétence</a:t>
          </a:r>
          <a:r>
            <a:rPr lang="en-CA" b="1" dirty="0" smtClean="0"/>
            <a:t> et application</a:t>
          </a:r>
          <a:endParaRPr lang="en-CA" b="1" dirty="0"/>
        </a:p>
      </dgm:t>
    </dgm:pt>
    <dgm:pt modelId="{018D608B-38C3-4026-AB6F-EAB279AFB171}" type="parTrans" cxnId="{1C9A4946-3A33-4530-B9E2-E2CD1C541305}">
      <dgm:prSet/>
      <dgm:spPr/>
      <dgm:t>
        <a:bodyPr/>
        <a:lstStyle/>
        <a:p>
          <a:endParaRPr lang="en-CA"/>
        </a:p>
      </dgm:t>
    </dgm:pt>
    <dgm:pt modelId="{37991F69-6443-4ABD-9586-7B9C6708BFB9}" type="sibTrans" cxnId="{1C9A4946-3A33-4530-B9E2-E2CD1C541305}">
      <dgm:prSet/>
      <dgm:spPr>
        <a:ln cmpd="tri"/>
      </dgm:spPr>
      <dgm:t>
        <a:bodyPr/>
        <a:lstStyle/>
        <a:p>
          <a:endParaRPr lang="en-CA"/>
        </a:p>
      </dgm:t>
    </dgm:pt>
    <dgm:pt modelId="{1657EA2B-D217-45C9-974C-417697FEBDC8}">
      <dgm:prSet phldrT="[Text]"/>
      <dgm:spPr>
        <a:solidFill>
          <a:schemeClr val="accent1"/>
        </a:solidFill>
      </dgm:spPr>
      <dgm:t>
        <a:bodyPr/>
        <a:lstStyle/>
        <a:p>
          <a:r>
            <a:rPr lang="en-CA" b="1" dirty="0" smtClean="0"/>
            <a:t>Sciences</a:t>
          </a:r>
          <a:endParaRPr lang="en-CA" b="1" dirty="0"/>
        </a:p>
      </dgm:t>
    </dgm:pt>
    <dgm:pt modelId="{168B1887-BE8A-4EE4-BAFE-86EA35D0D967}" type="parTrans" cxnId="{F3941E4C-221A-4BA1-9961-EB91A5E43B37}">
      <dgm:prSet/>
      <dgm:spPr/>
      <dgm:t>
        <a:bodyPr/>
        <a:lstStyle/>
        <a:p>
          <a:endParaRPr lang="en-CA"/>
        </a:p>
      </dgm:t>
    </dgm:pt>
    <dgm:pt modelId="{2A5306F8-2481-40DC-AF0D-0993EF13911E}" type="sibTrans" cxnId="{F3941E4C-221A-4BA1-9961-EB91A5E43B37}">
      <dgm:prSet/>
      <dgm:spPr/>
      <dgm:t>
        <a:bodyPr/>
        <a:lstStyle/>
        <a:p>
          <a:endParaRPr lang="en-CA"/>
        </a:p>
      </dgm:t>
    </dgm:pt>
    <dgm:pt modelId="{CF8DC3C2-80AE-4495-A25F-B96A40263A46}">
      <dgm:prSet phldrT="[Text]"/>
      <dgm:spPr>
        <a:solidFill>
          <a:schemeClr val="accent1"/>
        </a:solidFill>
      </dgm:spPr>
      <dgm:t>
        <a:bodyPr/>
        <a:lstStyle/>
        <a:p>
          <a:r>
            <a:rPr lang="en-CA" b="1" dirty="0" err="1" smtClean="0"/>
            <a:t>Éducation</a:t>
          </a:r>
          <a:r>
            <a:rPr lang="en-CA" b="1" dirty="0" smtClean="0"/>
            <a:t> et  services aux </a:t>
          </a:r>
          <a:r>
            <a:rPr lang="en-CA" b="1" dirty="0" err="1" smtClean="0"/>
            <a:t>athlètes</a:t>
          </a:r>
          <a:endParaRPr lang="en-CA" b="1" dirty="0"/>
        </a:p>
      </dgm:t>
    </dgm:pt>
    <dgm:pt modelId="{2E5E6CAF-31A8-4EF5-A900-5CAE3686B615}" type="parTrans" cxnId="{4A4F27EF-2E19-4643-8CE4-4F13B0D04C76}">
      <dgm:prSet/>
      <dgm:spPr/>
      <dgm:t>
        <a:bodyPr/>
        <a:lstStyle/>
        <a:p>
          <a:endParaRPr lang="en-CA"/>
        </a:p>
      </dgm:t>
    </dgm:pt>
    <dgm:pt modelId="{A65E29E2-873C-4AA6-AE4A-7F83157B436B}" type="sibTrans" cxnId="{4A4F27EF-2E19-4643-8CE4-4F13B0D04C76}">
      <dgm:prSet/>
      <dgm:spPr/>
      <dgm:t>
        <a:bodyPr/>
        <a:lstStyle/>
        <a:p>
          <a:endParaRPr lang="en-CA"/>
        </a:p>
      </dgm:t>
    </dgm:pt>
    <dgm:pt modelId="{949C84F3-4467-4C37-9121-5BF11607ADCD}">
      <dgm:prSet phldrT="[Text]"/>
      <dgm:spPr>
        <a:solidFill>
          <a:schemeClr val="accent2"/>
        </a:solidFill>
      </dgm:spPr>
      <dgm:t>
        <a:bodyPr/>
        <a:lstStyle/>
        <a:p>
          <a:r>
            <a:rPr lang="en-CA" b="1" dirty="0" smtClean="0"/>
            <a:t>Programme de </a:t>
          </a:r>
          <a:r>
            <a:rPr lang="en-CA" b="1" dirty="0" err="1" smtClean="0"/>
            <a:t>contrôle</a:t>
          </a:r>
          <a:r>
            <a:rPr lang="en-CA" b="1" dirty="0" smtClean="0"/>
            <a:t> du </a:t>
          </a:r>
          <a:r>
            <a:rPr lang="en-CA" b="1" dirty="0" err="1" smtClean="0"/>
            <a:t>dopage</a:t>
          </a:r>
          <a:endParaRPr lang="en-CA" b="1" dirty="0"/>
        </a:p>
      </dgm:t>
    </dgm:pt>
    <dgm:pt modelId="{2D9C71C8-8356-4170-B08D-DFDC015C0190}" type="parTrans" cxnId="{17ED51C7-5B0B-420A-880B-09F1FFF5AC77}">
      <dgm:prSet/>
      <dgm:spPr/>
      <dgm:t>
        <a:bodyPr/>
        <a:lstStyle/>
        <a:p>
          <a:endParaRPr lang="en-CA"/>
        </a:p>
      </dgm:t>
    </dgm:pt>
    <dgm:pt modelId="{4FE8D6D1-588E-42C8-A921-AC42E68BCC4E}" type="sibTrans" cxnId="{17ED51C7-5B0B-420A-880B-09F1FFF5AC77}">
      <dgm:prSet/>
      <dgm:spPr/>
      <dgm:t>
        <a:bodyPr/>
        <a:lstStyle/>
        <a:p>
          <a:endParaRPr lang="en-CA"/>
        </a:p>
      </dgm:t>
    </dgm:pt>
    <dgm:pt modelId="{EA23AD5E-F5AD-4FB4-A113-BB81CB10279A}">
      <dgm:prSet phldrT="[Text]"/>
      <dgm:spPr>
        <a:solidFill>
          <a:schemeClr val="accent2"/>
        </a:solidFill>
      </dgm:spPr>
      <dgm:t>
        <a:bodyPr/>
        <a:lstStyle/>
        <a:p>
          <a:r>
            <a:rPr lang="en-CA" b="1" dirty="0" err="1" smtClean="0"/>
            <a:t>Gestion</a:t>
          </a:r>
          <a:r>
            <a:rPr lang="en-CA" b="1" dirty="0" smtClean="0"/>
            <a:t> des </a:t>
          </a:r>
          <a:r>
            <a:rPr lang="en-CA" b="1" dirty="0" err="1" smtClean="0"/>
            <a:t>résultats</a:t>
          </a:r>
          <a:endParaRPr lang="en-CA" b="1" dirty="0"/>
        </a:p>
      </dgm:t>
    </dgm:pt>
    <dgm:pt modelId="{2126D445-9B95-4B5E-9365-288CB5A5AA2A}" type="parTrans" cxnId="{85A51976-CBEA-4F02-952B-C8DD400B787B}">
      <dgm:prSet/>
      <dgm:spPr/>
      <dgm:t>
        <a:bodyPr/>
        <a:lstStyle/>
        <a:p>
          <a:endParaRPr lang="en-CA"/>
        </a:p>
      </dgm:t>
    </dgm:pt>
    <dgm:pt modelId="{863BEC17-2FE2-44D6-BF75-1B18239342E2}" type="sibTrans" cxnId="{85A51976-CBEA-4F02-952B-C8DD400B787B}">
      <dgm:prSet/>
      <dgm:spPr/>
      <dgm:t>
        <a:bodyPr/>
        <a:lstStyle/>
        <a:p>
          <a:endParaRPr lang="en-CA"/>
        </a:p>
      </dgm:t>
    </dgm:pt>
    <dgm:pt modelId="{B33441F3-E3B2-4BC6-9FE1-4214F504C46E}">
      <dgm:prSet phldrT="[Text]"/>
      <dgm:spPr>
        <a:solidFill>
          <a:schemeClr val="accent1"/>
        </a:solidFill>
      </dgm:spPr>
      <dgm:t>
        <a:bodyPr/>
        <a:lstStyle/>
        <a:p>
          <a:r>
            <a:rPr lang="en-CA" b="1" dirty="0" err="1" smtClean="0"/>
            <a:t>Renseignements</a:t>
          </a:r>
          <a:r>
            <a:rPr lang="en-CA" b="1" dirty="0" smtClean="0"/>
            <a:t> et </a:t>
          </a:r>
          <a:r>
            <a:rPr lang="en-CA" b="1" dirty="0" err="1" smtClean="0"/>
            <a:t>enquêtes</a:t>
          </a:r>
          <a:endParaRPr lang="en-CA" b="1" dirty="0"/>
        </a:p>
      </dgm:t>
    </dgm:pt>
    <dgm:pt modelId="{33879BBB-EA0D-4EF2-8E0A-67D2774E74C0}" type="parTrans" cxnId="{69C0B96C-030D-4156-B526-66227D62AA34}">
      <dgm:prSet/>
      <dgm:spPr/>
      <dgm:t>
        <a:bodyPr/>
        <a:lstStyle/>
        <a:p>
          <a:endParaRPr lang="en-CA"/>
        </a:p>
      </dgm:t>
    </dgm:pt>
    <dgm:pt modelId="{14002A56-1EDA-4DF1-823C-CED46F02BB64}" type="sibTrans" cxnId="{69C0B96C-030D-4156-B526-66227D62AA34}">
      <dgm:prSet/>
      <dgm:spPr/>
      <dgm:t>
        <a:bodyPr/>
        <a:lstStyle/>
        <a:p>
          <a:endParaRPr lang="en-CA"/>
        </a:p>
      </dgm:t>
    </dgm:pt>
    <dgm:pt modelId="{3A1090F6-7996-4F7F-A7EB-AD28DC60F1C0}" type="pres">
      <dgm:prSet presAssocID="{12F9CCC1-1A82-4E19-AC09-7BEEF5A01B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C1A1E37-A49C-46A6-A863-6072F89618CE}" type="pres">
      <dgm:prSet presAssocID="{E626A306-3259-47AF-BF55-F216C297E02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49316A3-04C2-47AB-BC92-5F766FC6EB41}" type="pres">
      <dgm:prSet presAssocID="{E626A306-3259-47AF-BF55-F216C297E020}" presName="spNode" presStyleCnt="0"/>
      <dgm:spPr/>
    </dgm:pt>
    <dgm:pt modelId="{A2741BAB-F965-45E1-A261-26D3DE543B93}" type="pres">
      <dgm:prSet presAssocID="{37991F69-6443-4ABD-9586-7B9C6708BFB9}" presName="sibTrans" presStyleLbl="sibTrans1D1" presStyleIdx="0" presStyleCnt="6"/>
      <dgm:spPr/>
      <dgm:t>
        <a:bodyPr/>
        <a:lstStyle/>
        <a:p>
          <a:endParaRPr lang="en-CA"/>
        </a:p>
      </dgm:t>
    </dgm:pt>
    <dgm:pt modelId="{067880D3-5813-43B5-A08E-746B430AAE6A}" type="pres">
      <dgm:prSet presAssocID="{CF8DC3C2-80AE-4495-A25F-B96A40263A4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4050575-7DD7-442F-9C56-6D65CEE74E2C}" type="pres">
      <dgm:prSet presAssocID="{CF8DC3C2-80AE-4495-A25F-B96A40263A46}" presName="spNode" presStyleCnt="0"/>
      <dgm:spPr/>
    </dgm:pt>
    <dgm:pt modelId="{308CBE5B-896D-4723-AC41-C3F941A2DE1F}" type="pres">
      <dgm:prSet presAssocID="{A65E29E2-873C-4AA6-AE4A-7F83157B436B}" presName="sibTrans" presStyleLbl="sibTrans1D1" presStyleIdx="1" presStyleCnt="6"/>
      <dgm:spPr/>
      <dgm:t>
        <a:bodyPr/>
        <a:lstStyle/>
        <a:p>
          <a:endParaRPr lang="en-CA"/>
        </a:p>
      </dgm:t>
    </dgm:pt>
    <dgm:pt modelId="{07F9D382-ED0B-40F4-A1C9-87E52D0FD441}" type="pres">
      <dgm:prSet presAssocID="{949C84F3-4467-4C37-9121-5BF11607ADC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42405A1-17E3-45AC-9D04-BBD53FE85AD0}" type="pres">
      <dgm:prSet presAssocID="{949C84F3-4467-4C37-9121-5BF11607ADCD}" presName="spNode" presStyleCnt="0"/>
      <dgm:spPr/>
    </dgm:pt>
    <dgm:pt modelId="{5DC7CD99-93C7-4893-A055-4C8CE3BD131C}" type="pres">
      <dgm:prSet presAssocID="{4FE8D6D1-588E-42C8-A921-AC42E68BCC4E}" presName="sibTrans" presStyleLbl="sibTrans1D1" presStyleIdx="2" presStyleCnt="6"/>
      <dgm:spPr/>
      <dgm:t>
        <a:bodyPr/>
        <a:lstStyle/>
        <a:p>
          <a:endParaRPr lang="en-CA"/>
        </a:p>
      </dgm:t>
    </dgm:pt>
    <dgm:pt modelId="{297B1371-49B4-41A4-9E3A-435ADDB9A5F4}" type="pres">
      <dgm:prSet presAssocID="{1657EA2B-D217-45C9-974C-417697FEBDC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AEDF49D-77AA-4008-BD3A-8ECF3FBE6627}" type="pres">
      <dgm:prSet presAssocID="{1657EA2B-D217-45C9-974C-417697FEBDC8}" presName="spNode" presStyleCnt="0"/>
      <dgm:spPr/>
    </dgm:pt>
    <dgm:pt modelId="{5004ED94-E748-40E6-9B23-287B86D1CFC9}" type="pres">
      <dgm:prSet presAssocID="{2A5306F8-2481-40DC-AF0D-0993EF13911E}" presName="sibTrans" presStyleLbl="sibTrans1D1" presStyleIdx="3" presStyleCnt="6"/>
      <dgm:spPr/>
      <dgm:t>
        <a:bodyPr/>
        <a:lstStyle/>
        <a:p>
          <a:endParaRPr lang="en-CA"/>
        </a:p>
      </dgm:t>
    </dgm:pt>
    <dgm:pt modelId="{A9E403A1-B373-41F8-BFD0-8C313097F372}" type="pres">
      <dgm:prSet presAssocID="{EA23AD5E-F5AD-4FB4-A113-BB81CB10279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7F98F14-489E-4BFB-AC42-75B4F28801D4}" type="pres">
      <dgm:prSet presAssocID="{EA23AD5E-F5AD-4FB4-A113-BB81CB10279A}" presName="spNode" presStyleCnt="0"/>
      <dgm:spPr/>
    </dgm:pt>
    <dgm:pt modelId="{FCCAF4E1-44DC-4960-81DE-32089670BC02}" type="pres">
      <dgm:prSet presAssocID="{863BEC17-2FE2-44D6-BF75-1B18239342E2}" presName="sibTrans" presStyleLbl="sibTrans1D1" presStyleIdx="4" presStyleCnt="6"/>
      <dgm:spPr/>
      <dgm:t>
        <a:bodyPr/>
        <a:lstStyle/>
        <a:p>
          <a:endParaRPr lang="en-CA"/>
        </a:p>
      </dgm:t>
    </dgm:pt>
    <dgm:pt modelId="{F48E8855-4A69-4C43-96D3-E9B6C125D271}" type="pres">
      <dgm:prSet presAssocID="{B33441F3-E3B2-4BC6-9FE1-4214F504C46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0398DC-A8B1-4F88-810A-6F1C90E276A9}" type="pres">
      <dgm:prSet presAssocID="{B33441F3-E3B2-4BC6-9FE1-4214F504C46E}" presName="spNode" presStyleCnt="0"/>
      <dgm:spPr/>
    </dgm:pt>
    <dgm:pt modelId="{4CFD07B9-3148-4A29-85E5-CD652706E9CA}" type="pres">
      <dgm:prSet presAssocID="{14002A56-1EDA-4DF1-823C-CED46F02BB64}" presName="sibTrans" presStyleLbl="sibTrans1D1" presStyleIdx="5" presStyleCnt="6"/>
      <dgm:spPr/>
      <dgm:t>
        <a:bodyPr/>
        <a:lstStyle/>
        <a:p>
          <a:endParaRPr lang="en-CA"/>
        </a:p>
      </dgm:t>
    </dgm:pt>
  </dgm:ptLst>
  <dgm:cxnLst>
    <dgm:cxn modelId="{89ACEFDA-632F-4E7F-B3EE-1D95BA00E6BB}" type="presOf" srcId="{2A5306F8-2481-40DC-AF0D-0993EF13911E}" destId="{5004ED94-E748-40E6-9B23-287B86D1CFC9}" srcOrd="0" destOrd="0" presId="urn:microsoft.com/office/officeart/2005/8/layout/cycle6"/>
    <dgm:cxn modelId="{F3941E4C-221A-4BA1-9961-EB91A5E43B37}" srcId="{12F9CCC1-1A82-4E19-AC09-7BEEF5A01B13}" destId="{1657EA2B-D217-45C9-974C-417697FEBDC8}" srcOrd="3" destOrd="0" parTransId="{168B1887-BE8A-4EE4-BAFE-86EA35D0D967}" sibTransId="{2A5306F8-2481-40DC-AF0D-0993EF13911E}"/>
    <dgm:cxn modelId="{47ED58B8-6F03-4A3F-8597-17A7F4D6EBCF}" type="presOf" srcId="{4FE8D6D1-588E-42C8-A921-AC42E68BCC4E}" destId="{5DC7CD99-93C7-4893-A055-4C8CE3BD131C}" srcOrd="0" destOrd="0" presId="urn:microsoft.com/office/officeart/2005/8/layout/cycle6"/>
    <dgm:cxn modelId="{1C9A4946-3A33-4530-B9E2-E2CD1C541305}" srcId="{12F9CCC1-1A82-4E19-AC09-7BEEF5A01B13}" destId="{E626A306-3259-47AF-BF55-F216C297E020}" srcOrd="0" destOrd="0" parTransId="{018D608B-38C3-4026-AB6F-EAB279AFB171}" sibTransId="{37991F69-6443-4ABD-9586-7B9C6708BFB9}"/>
    <dgm:cxn modelId="{C9DD4B36-44F9-44C1-9C69-B70CC7948D42}" type="presOf" srcId="{949C84F3-4467-4C37-9121-5BF11607ADCD}" destId="{07F9D382-ED0B-40F4-A1C9-87E52D0FD441}" srcOrd="0" destOrd="0" presId="urn:microsoft.com/office/officeart/2005/8/layout/cycle6"/>
    <dgm:cxn modelId="{73C0178B-A379-4984-802F-9C8E9E58C1B4}" type="presOf" srcId="{37991F69-6443-4ABD-9586-7B9C6708BFB9}" destId="{A2741BAB-F965-45E1-A261-26D3DE543B93}" srcOrd="0" destOrd="0" presId="urn:microsoft.com/office/officeart/2005/8/layout/cycle6"/>
    <dgm:cxn modelId="{4A0970EF-6115-4006-B10F-056A30AEAA4F}" type="presOf" srcId="{14002A56-1EDA-4DF1-823C-CED46F02BB64}" destId="{4CFD07B9-3148-4A29-85E5-CD652706E9CA}" srcOrd="0" destOrd="0" presId="urn:microsoft.com/office/officeart/2005/8/layout/cycle6"/>
    <dgm:cxn modelId="{93C5340E-6A99-47FA-A4C9-9CE14F559CE8}" type="presOf" srcId="{A65E29E2-873C-4AA6-AE4A-7F83157B436B}" destId="{308CBE5B-896D-4723-AC41-C3F941A2DE1F}" srcOrd="0" destOrd="0" presId="urn:microsoft.com/office/officeart/2005/8/layout/cycle6"/>
    <dgm:cxn modelId="{B27847BE-58B6-469A-8930-3799794D666A}" type="presOf" srcId="{E626A306-3259-47AF-BF55-F216C297E020}" destId="{EC1A1E37-A49C-46A6-A863-6072F89618CE}" srcOrd="0" destOrd="0" presId="urn:microsoft.com/office/officeart/2005/8/layout/cycle6"/>
    <dgm:cxn modelId="{78EF6825-CBF3-4467-BF20-A26A5F978E5A}" type="presOf" srcId="{863BEC17-2FE2-44D6-BF75-1B18239342E2}" destId="{FCCAF4E1-44DC-4960-81DE-32089670BC02}" srcOrd="0" destOrd="0" presId="urn:microsoft.com/office/officeart/2005/8/layout/cycle6"/>
    <dgm:cxn modelId="{DFCF9D7D-9BD7-406F-867F-69A9FB8475D2}" type="presOf" srcId="{EA23AD5E-F5AD-4FB4-A113-BB81CB10279A}" destId="{A9E403A1-B373-41F8-BFD0-8C313097F372}" srcOrd="0" destOrd="0" presId="urn:microsoft.com/office/officeart/2005/8/layout/cycle6"/>
    <dgm:cxn modelId="{4A4F27EF-2E19-4643-8CE4-4F13B0D04C76}" srcId="{12F9CCC1-1A82-4E19-AC09-7BEEF5A01B13}" destId="{CF8DC3C2-80AE-4495-A25F-B96A40263A46}" srcOrd="1" destOrd="0" parTransId="{2E5E6CAF-31A8-4EF5-A900-5CAE3686B615}" sibTransId="{A65E29E2-873C-4AA6-AE4A-7F83157B436B}"/>
    <dgm:cxn modelId="{85A51976-CBEA-4F02-952B-C8DD400B787B}" srcId="{12F9CCC1-1A82-4E19-AC09-7BEEF5A01B13}" destId="{EA23AD5E-F5AD-4FB4-A113-BB81CB10279A}" srcOrd="4" destOrd="0" parTransId="{2126D445-9B95-4B5E-9365-288CB5A5AA2A}" sibTransId="{863BEC17-2FE2-44D6-BF75-1B18239342E2}"/>
    <dgm:cxn modelId="{02FE328A-2CC5-43F4-82C4-616FC00D7308}" type="presOf" srcId="{1657EA2B-D217-45C9-974C-417697FEBDC8}" destId="{297B1371-49B4-41A4-9E3A-435ADDB9A5F4}" srcOrd="0" destOrd="0" presId="urn:microsoft.com/office/officeart/2005/8/layout/cycle6"/>
    <dgm:cxn modelId="{69C0B96C-030D-4156-B526-66227D62AA34}" srcId="{12F9CCC1-1A82-4E19-AC09-7BEEF5A01B13}" destId="{B33441F3-E3B2-4BC6-9FE1-4214F504C46E}" srcOrd="5" destOrd="0" parTransId="{33879BBB-EA0D-4EF2-8E0A-67D2774E74C0}" sibTransId="{14002A56-1EDA-4DF1-823C-CED46F02BB64}"/>
    <dgm:cxn modelId="{C5BFF92F-CDBF-4A30-9DDD-DDCF740A6E19}" type="presOf" srcId="{B33441F3-E3B2-4BC6-9FE1-4214F504C46E}" destId="{F48E8855-4A69-4C43-96D3-E9B6C125D271}" srcOrd="0" destOrd="0" presId="urn:microsoft.com/office/officeart/2005/8/layout/cycle6"/>
    <dgm:cxn modelId="{17ED51C7-5B0B-420A-880B-09F1FFF5AC77}" srcId="{12F9CCC1-1A82-4E19-AC09-7BEEF5A01B13}" destId="{949C84F3-4467-4C37-9121-5BF11607ADCD}" srcOrd="2" destOrd="0" parTransId="{2D9C71C8-8356-4170-B08D-DFDC015C0190}" sibTransId="{4FE8D6D1-588E-42C8-A921-AC42E68BCC4E}"/>
    <dgm:cxn modelId="{6E01B14D-5774-4827-BA8D-7BCCE2FFEB0F}" type="presOf" srcId="{12F9CCC1-1A82-4E19-AC09-7BEEF5A01B13}" destId="{3A1090F6-7996-4F7F-A7EB-AD28DC60F1C0}" srcOrd="0" destOrd="0" presId="urn:microsoft.com/office/officeart/2005/8/layout/cycle6"/>
    <dgm:cxn modelId="{EE1B8F20-DAEA-4694-8140-8752A5E25E52}" type="presOf" srcId="{CF8DC3C2-80AE-4495-A25F-B96A40263A46}" destId="{067880D3-5813-43B5-A08E-746B430AAE6A}" srcOrd="0" destOrd="0" presId="urn:microsoft.com/office/officeart/2005/8/layout/cycle6"/>
    <dgm:cxn modelId="{BC78BA1B-8F8A-4F7D-A5A1-DF7AA9BE9574}" type="presParOf" srcId="{3A1090F6-7996-4F7F-A7EB-AD28DC60F1C0}" destId="{EC1A1E37-A49C-46A6-A863-6072F89618CE}" srcOrd="0" destOrd="0" presId="urn:microsoft.com/office/officeart/2005/8/layout/cycle6"/>
    <dgm:cxn modelId="{AB0DB319-6ED8-4BC5-A7E3-5EA4C2F6D237}" type="presParOf" srcId="{3A1090F6-7996-4F7F-A7EB-AD28DC60F1C0}" destId="{C49316A3-04C2-47AB-BC92-5F766FC6EB41}" srcOrd="1" destOrd="0" presId="urn:microsoft.com/office/officeart/2005/8/layout/cycle6"/>
    <dgm:cxn modelId="{E089399E-29BE-4B82-950F-F005CB0561CC}" type="presParOf" srcId="{3A1090F6-7996-4F7F-A7EB-AD28DC60F1C0}" destId="{A2741BAB-F965-45E1-A261-26D3DE543B93}" srcOrd="2" destOrd="0" presId="urn:microsoft.com/office/officeart/2005/8/layout/cycle6"/>
    <dgm:cxn modelId="{4A350392-FFE1-43CA-B254-901ED1C8D945}" type="presParOf" srcId="{3A1090F6-7996-4F7F-A7EB-AD28DC60F1C0}" destId="{067880D3-5813-43B5-A08E-746B430AAE6A}" srcOrd="3" destOrd="0" presId="urn:microsoft.com/office/officeart/2005/8/layout/cycle6"/>
    <dgm:cxn modelId="{0B580F0E-B4E3-43AE-8329-E635A53EF15C}" type="presParOf" srcId="{3A1090F6-7996-4F7F-A7EB-AD28DC60F1C0}" destId="{64050575-7DD7-442F-9C56-6D65CEE74E2C}" srcOrd="4" destOrd="0" presId="urn:microsoft.com/office/officeart/2005/8/layout/cycle6"/>
    <dgm:cxn modelId="{5E23CA08-1C2E-4607-88EB-BB4D85A0CEC3}" type="presParOf" srcId="{3A1090F6-7996-4F7F-A7EB-AD28DC60F1C0}" destId="{308CBE5B-896D-4723-AC41-C3F941A2DE1F}" srcOrd="5" destOrd="0" presId="urn:microsoft.com/office/officeart/2005/8/layout/cycle6"/>
    <dgm:cxn modelId="{FB09DD9A-024B-4595-8B8A-D2C22D78965E}" type="presParOf" srcId="{3A1090F6-7996-4F7F-A7EB-AD28DC60F1C0}" destId="{07F9D382-ED0B-40F4-A1C9-87E52D0FD441}" srcOrd="6" destOrd="0" presId="urn:microsoft.com/office/officeart/2005/8/layout/cycle6"/>
    <dgm:cxn modelId="{435E64B3-1592-4504-8BEC-BBF831C96EFD}" type="presParOf" srcId="{3A1090F6-7996-4F7F-A7EB-AD28DC60F1C0}" destId="{742405A1-17E3-45AC-9D04-BBD53FE85AD0}" srcOrd="7" destOrd="0" presId="urn:microsoft.com/office/officeart/2005/8/layout/cycle6"/>
    <dgm:cxn modelId="{704D6D83-EA7B-4315-882B-34C5AD2981C4}" type="presParOf" srcId="{3A1090F6-7996-4F7F-A7EB-AD28DC60F1C0}" destId="{5DC7CD99-93C7-4893-A055-4C8CE3BD131C}" srcOrd="8" destOrd="0" presId="urn:microsoft.com/office/officeart/2005/8/layout/cycle6"/>
    <dgm:cxn modelId="{D1AB2848-F91D-4D65-901D-97BE45E9DB1C}" type="presParOf" srcId="{3A1090F6-7996-4F7F-A7EB-AD28DC60F1C0}" destId="{297B1371-49B4-41A4-9E3A-435ADDB9A5F4}" srcOrd="9" destOrd="0" presId="urn:microsoft.com/office/officeart/2005/8/layout/cycle6"/>
    <dgm:cxn modelId="{CF5A79EE-F72D-4F90-BCAA-2017C85BC671}" type="presParOf" srcId="{3A1090F6-7996-4F7F-A7EB-AD28DC60F1C0}" destId="{3AEDF49D-77AA-4008-BD3A-8ECF3FBE6627}" srcOrd="10" destOrd="0" presId="urn:microsoft.com/office/officeart/2005/8/layout/cycle6"/>
    <dgm:cxn modelId="{3F2871EC-F68D-4620-BC45-B3AE23E184A3}" type="presParOf" srcId="{3A1090F6-7996-4F7F-A7EB-AD28DC60F1C0}" destId="{5004ED94-E748-40E6-9B23-287B86D1CFC9}" srcOrd="11" destOrd="0" presId="urn:microsoft.com/office/officeart/2005/8/layout/cycle6"/>
    <dgm:cxn modelId="{A80BE064-8E2D-40C1-AEEB-787B1E3CBFCF}" type="presParOf" srcId="{3A1090F6-7996-4F7F-A7EB-AD28DC60F1C0}" destId="{A9E403A1-B373-41F8-BFD0-8C313097F372}" srcOrd="12" destOrd="0" presId="urn:microsoft.com/office/officeart/2005/8/layout/cycle6"/>
    <dgm:cxn modelId="{C2ECD21C-3B76-4DF7-AF6B-A510820E181D}" type="presParOf" srcId="{3A1090F6-7996-4F7F-A7EB-AD28DC60F1C0}" destId="{07F98F14-489E-4BFB-AC42-75B4F28801D4}" srcOrd="13" destOrd="0" presId="urn:microsoft.com/office/officeart/2005/8/layout/cycle6"/>
    <dgm:cxn modelId="{A51CF90B-FC74-49C6-9843-D7D56D3EE1F2}" type="presParOf" srcId="{3A1090F6-7996-4F7F-A7EB-AD28DC60F1C0}" destId="{FCCAF4E1-44DC-4960-81DE-32089670BC02}" srcOrd="14" destOrd="0" presId="urn:microsoft.com/office/officeart/2005/8/layout/cycle6"/>
    <dgm:cxn modelId="{36EEBA7E-CE6A-4D42-BFE9-3290BE66A22B}" type="presParOf" srcId="{3A1090F6-7996-4F7F-A7EB-AD28DC60F1C0}" destId="{F48E8855-4A69-4C43-96D3-E9B6C125D271}" srcOrd="15" destOrd="0" presId="urn:microsoft.com/office/officeart/2005/8/layout/cycle6"/>
    <dgm:cxn modelId="{9448C770-9D78-4441-8903-D265B913C16E}" type="presParOf" srcId="{3A1090F6-7996-4F7F-A7EB-AD28DC60F1C0}" destId="{360398DC-A8B1-4F88-810A-6F1C90E276A9}" srcOrd="16" destOrd="0" presId="urn:microsoft.com/office/officeart/2005/8/layout/cycle6"/>
    <dgm:cxn modelId="{EF20C7E3-43EE-4DFE-86C5-6157C2AFB98A}" type="presParOf" srcId="{3A1090F6-7996-4F7F-A7EB-AD28DC60F1C0}" destId="{4CFD07B9-3148-4A29-85E5-CD652706E9C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7426F-0316-4A2B-AFF8-69F7BB7F73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6F0CBC-30FF-4E52-BF6C-ECA54E302524}">
      <dgm:prSet/>
      <dgm:spPr>
        <a:solidFill>
          <a:schemeClr val="tx1"/>
        </a:solidFill>
      </dgm:spPr>
      <dgm:t>
        <a:bodyPr/>
        <a:lstStyle/>
        <a:p>
          <a:pPr rtl="0"/>
          <a:r>
            <a:rPr lang="fr-CA" b="0" i="1" baseline="0" dirty="0" smtClean="0">
              <a:solidFill>
                <a:schemeClr val="bg1"/>
              </a:solidFill>
            </a:rPr>
            <a:t>Tout organisme de sport qui adopte le PCA doit mettre en place un programme antidopage </a:t>
          </a:r>
          <a:r>
            <a:rPr lang="fr-CA" b="1" i="1" baseline="0" dirty="0" smtClean="0">
              <a:solidFill>
                <a:schemeClr val="bg1"/>
              </a:solidFill>
            </a:rPr>
            <a:t>conforme au Code </a:t>
          </a:r>
          <a:r>
            <a:rPr lang="fr-CA" b="0" i="1" baseline="0" dirty="0" smtClean="0">
              <a:solidFill>
                <a:schemeClr val="bg1"/>
              </a:solidFill>
            </a:rPr>
            <a:t>qui est </a:t>
          </a:r>
          <a:r>
            <a:rPr lang="fr-CA" b="1" i="1" baseline="0" dirty="0" smtClean="0">
              <a:solidFill>
                <a:schemeClr val="bg1"/>
              </a:solidFill>
            </a:rPr>
            <a:t>significatif et efficace</a:t>
          </a:r>
          <a:r>
            <a:rPr lang="fr-CA" b="0" i="1" baseline="0" dirty="0" smtClean="0">
              <a:solidFill>
                <a:schemeClr val="bg1"/>
              </a:solidFill>
            </a:rPr>
            <a:t>. </a:t>
          </a:r>
          <a:br>
            <a:rPr lang="fr-CA" b="0" i="1" baseline="0" dirty="0" smtClean="0">
              <a:solidFill>
                <a:schemeClr val="bg1"/>
              </a:solidFill>
            </a:rPr>
          </a:br>
          <a:r>
            <a:rPr lang="fr-CA" b="0" i="1" baseline="0" dirty="0" smtClean="0">
              <a:solidFill>
                <a:schemeClr val="bg1"/>
              </a:solidFill>
            </a:rPr>
            <a:t> </a:t>
          </a:r>
          <a:br>
            <a:rPr lang="fr-CA" b="0" i="1" baseline="0" dirty="0" smtClean="0">
              <a:solidFill>
                <a:schemeClr val="bg1"/>
              </a:solidFill>
            </a:rPr>
          </a:br>
          <a:r>
            <a:rPr lang="fr-CA" b="0" i="1" baseline="0" dirty="0" smtClean="0">
              <a:solidFill>
                <a:schemeClr val="bg1"/>
              </a:solidFill>
            </a:rPr>
            <a:t>Le programme antidopage sera </a:t>
          </a:r>
          <a:r>
            <a:rPr lang="fr-CA" b="1" i="1" baseline="0" dirty="0" smtClean="0">
              <a:solidFill>
                <a:schemeClr val="bg1"/>
              </a:solidFill>
            </a:rPr>
            <a:t>administré par le CCES </a:t>
          </a:r>
          <a:r>
            <a:rPr lang="fr-CA" b="0" i="1" baseline="0" dirty="0" smtClean="0">
              <a:solidFill>
                <a:schemeClr val="bg1"/>
              </a:solidFill>
            </a:rPr>
            <a:t>et sera spécifiquement conçu pour </a:t>
          </a:r>
          <a:r>
            <a:rPr lang="fr-CA" b="1" i="1" baseline="0" dirty="0" smtClean="0">
              <a:solidFill>
                <a:schemeClr val="bg1"/>
              </a:solidFill>
            </a:rPr>
            <a:t>protéger les athlètes désignés </a:t>
          </a:r>
          <a:r>
            <a:rPr lang="fr-CA" b="0" i="1" baseline="0" dirty="0" smtClean="0">
              <a:solidFill>
                <a:schemeClr val="bg1"/>
              </a:solidFill>
            </a:rPr>
            <a:t>au sein de ce sport contre le risque de dopage.</a:t>
          </a:r>
          <a:br>
            <a:rPr lang="fr-CA" b="0" i="1" baseline="0" dirty="0" smtClean="0">
              <a:solidFill>
                <a:schemeClr val="bg1"/>
              </a:solidFill>
            </a:rPr>
          </a:br>
          <a:r>
            <a:rPr lang="fr-CA" b="0" i="1" baseline="0" dirty="0" smtClean="0">
              <a:solidFill>
                <a:schemeClr val="bg1"/>
              </a:solidFill>
            </a:rPr>
            <a:t> </a:t>
          </a:r>
          <a:br>
            <a:rPr lang="fr-CA" b="0" i="1" baseline="0" dirty="0" smtClean="0">
              <a:solidFill>
                <a:schemeClr val="bg1"/>
              </a:solidFill>
            </a:rPr>
          </a:br>
          <a:r>
            <a:rPr lang="fr-CA" b="0" i="1" baseline="0" dirty="0" smtClean="0">
              <a:solidFill>
                <a:schemeClr val="bg1"/>
              </a:solidFill>
            </a:rPr>
            <a:t>Le programme antidopage englobera la prestation d’une </a:t>
          </a:r>
          <a:r>
            <a:rPr lang="fr-CA" b="1" i="1" baseline="0" dirty="0" smtClean="0">
              <a:solidFill>
                <a:schemeClr val="bg1"/>
              </a:solidFill>
            </a:rPr>
            <a:t>éducation antidopage </a:t>
          </a:r>
          <a:r>
            <a:rPr lang="fr-CA" b="0" i="1" baseline="0" dirty="0" smtClean="0">
              <a:solidFill>
                <a:schemeClr val="bg1"/>
              </a:solidFill>
            </a:rPr>
            <a:t>pertinente. </a:t>
          </a:r>
          <a:br>
            <a:rPr lang="fr-CA" b="0" i="1" baseline="0" dirty="0" smtClean="0">
              <a:solidFill>
                <a:schemeClr val="bg1"/>
              </a:solidFill>
            </a:rPr>
          </a:br>
          <a:r>
            <a:rPr lang="fr-CA" b="0" i="1" baseline="0" dirty="0" smtClean="0">
              <a:solidFill>
                <a:schemeClr val="bg1"/>
              </a:solidFill>
            </a:rPr>
            <a:t> </a:t>
          </a:r>
          <a:br>
            <a:rPr lang="fr-CA" b="0" i="1" baseline="0" dirty="0" smtClean="0">
              <a:solidFill>
                <a:schemeClr val="bg1"/>
              </a:solidFill>
            </a:rPr>
          </a:br>
          <a:r>
            <a:rPr lang="fr-CA" b="0" i="1" baseline="0" dirty="0" smtClean="0">
              <a:solidFill>
                <a:schemeClr val="bg1"/>
              </a:solidFill>
            </a:rPr>
            <a:t>Qui plus est, les organismes de sport qui adoptent le PCA seront autorisés à utiliser le nom et le </a:t>
          </a:r>
          <a:r>
            <a:rPr lang="fr-CA" b="1" i="1" baseline="0" dirty="0" smtClean="0">
              <a:solidFill>
                <a:schemeClr val="bg1"/>
              </a:solidFill>
            </a:rPr>
            <a:t>logo du PCA </a:t>
          </a:r>
          <a:r>
            <a:rPr lang="fr-CA" b="0" i="1" baseline="0" dirty="0" smtClean="0">
              <a:solidFill>
                <a:schemeClr val="bg1"/>
              </a:solidFill>
            </a:rPr>
            <a:t>aux fins de </a:t>
          </a:r>
          <a:r>
            <a:rPr lang="fr-CA" b="1" i="1" baseline="0" dirty="0" smtClean="0">
              <a:solidFill>
                <a:schemeClr val="bg1"/>
              </a:solidFill>
            </a:rPr>
            <a:t>promotion et de commercialisation </a:t>
          </a:r>
          <a:r>
            <a:rPr lang="fr-CA" b="0" i="1" baseline="0" dirty="0" smtClean="0">
              <a:solidFill>
                <a:schemeClr val="bg1"/>
              </a:solidFill>
            </a:rPr>
            <a:t>en guise d’attestation de leur pleine conformité au Code.</a:t>
          </a:r>
          <a:br>
            <a:rPr lang="fr-CA" b="0" i="1" baseline="0" dirty="0" smtClean="0">
              <a:solidFill>
                <a:schemeClr val="bg1"/>
              </a:solidFill>
            </a:rPr>
          </a:br>
          <a:r>
            <a:rPr lang="fr-CA" b="0" i="1" baseline="0" dirty="0" smtClean="0"/>
            <a:t/>
          </a:r>
          <a:br>
            <a:rPr lang="fr-CA" b="0" i="1" baseline="0" dirty="0" smtClean="0"/>
          </a:br>
          <a:r>
            <a:rPr lang="fr-CA" b="0" i="0" baseline="0" dirty="0" smtClean="0"/>
            <a:t> – Partie A, Section 3.4 du PCA</a:t>
          </a:r>
          <a:endParaRPr lang="en-US" dirty="0"/>
        </a:p>
      </dgm:t>
    </dgm:pt>
    <dgm:pt modelId="{CE13E1B8-FD2E-4F33-800D-7379A8CE5FD1}" type="parTrans" cxnId="{C6E158D3-2E39-4AB2-9C78-2255E195E6A0}">
      <dgm:prSet/>
      <dgm:spPr/>
      <dgm:t>
        <a:bodyPr/>
        <a:lstStyle/>
        <a:p>
          <a:endParaRPr lang="en-US"/>
        </a:p>
      </dgm:t>
    </dgm:pt>
    <dgm:pt modelId="{E185B5AB-53E9-4664-945B-1B7D408864D7}" type="sibTrans" cxnId="{C6E158D3-2E39-4AB2-9C78-2255E195E6A0}">
      <dgm:prSet/>
      <dgm:spPr/>
      <dgm:t>
        <a:bodyPr/>
        <a:lstStyle/>
        <a:p>
          <a:endParaRPr lang="en-US"/>
        </a:p>
      </dgm:t>
    </dgm:pt>
    <dgm:pt modelId="{FFDE8147-F6CB-476E-9E51-8A573755D2DC}" type="pres">
      <dgm:prSet presAssocID="{60A7426F-0316-4A2B-AFF8-69F7BB7F73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925ABD-6848-490F-9991-F474989ECCCE}" type="pres">
      <dgm:prSet presAssocID="{986F0CBC-30FF-4E52-BF6C-ECA54E302524}" presName="parentText" presStyleLbl="node1" presStyleIdx="0" presStyleCnt="1" custLinFactNeighborY="-1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158D3-2E39-4AB2-9C78-2255E195E6A0}" srcId="{60A7426F-0316-4A2B-AFF8-69F7BB7F7319}" destId="{986F0CBC-30FF-4E52-BF6C-ECA54E302524}" srcOrd="0" destOrd="0" parTransId="{CE13E1B8-FD2E-4F33-800D-7379A8CE5FD1}" sibTransId="{E185B5AB-53E9-4664-945B-1B7D408864D7}"/>
    <dgm:cxn modelId="{C735D7CD-FD7C-468F-A2FA-A58802712CFF}" type="presOf" srcId="{986F0CBC-30FF-4E52-BF6C-ECA54E302524}" destId="{B1925ABD-6848-490F-9991-F474989ECCCE}" srcOrd="0" destOrd="0" presId="urn:microsoft.com/office/officeart/2005/8/layout/vList2"/>
    <dgm:cxn modelId="{84DF17E0-67BE-4F90-AA2A-4417669FF016}" type="presOf" srcId="{60A7426F-0316-4A2B-AFF8-69F7BB7F7319}" destId="{FFDE8147-F6CB-476E-9E51-8A573755D2DC}" srcOrd="0" destOrd="0" presId="urn:microsoft.com/office/officeart/2005/8/layout/vList2"/>
    <dgm:cxn modelId="{ECABBC38-AAAD-44D4-9C48-4842971B5DDA}" type="presParOf" srcId="{FFDE8147-F6CB-476E-9E51-8A573755D2DC}" destId="{B1925ABD-6848-490F-9991-F474989ECC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A1E37-A49C-46A6-A863-6072F89618CE}">
      <dsp:nvSpPr>
        <dsp:cNvPr id="0" name=""/>
        <dsp:cNvSpPr/>
      </dsp:nvSpPr>
      <dsp:spPr>
        <a:xfrm>
          <a:off x="2260996" y="785"/>
          <a:ext cx="964406" cy="626864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b="1" kern="1200" dirty="0" err="1" smtClean="0"/>
            <a:t>Compétence</a:t>
          </a:r>
          <a:r>
            <a:rPr lang="en-CA" sz="800" b="1" kern="1200" dirty="0" smtClean="0"/>
            <a:t> et application</a:t>
          </a:r>
          <a:endParaRPr lang="en-CA" sz="800" b="1" kern="1200" dirty="0"/>
        </a:p>
      </dsp:txBody>
      <dsp:txXfrm>
        <a:off x="2291597" y="31386"/>
        <a:ext cx="903204" cy="565662"/>
      </dsp:txXfrm>
    </dsp:sp>
    <dsp:sp modelId="{A2741BAB-F965-45E1-A261-26D3DE543B93}">
      <dsp:nvSpPr>
        <dsp:cNvPr id="0" name=""/>
        <dsp:cNvSpPr/>
      </dsp:nvSpPr>
      <dsp:spPr>
        <a:xfrm>
          <a:off x="1266717" y="314217"/>
          <a:ext cx="2952964" cy="2952964"/>
        </a:xfrm>
        <a:custGeom>
          <a:avLst/>
          <a:gdLst/>
          <a:ahLst/>
          <a:cxnLst/>
          <a:rect l="0" t="0" r="0" b="0"/>
          <a:pathLst>
            <a:path>
              <a:moveTo>
                <a:pt x="1964844" y="83104"/>
              </a:moveTo>
              <a:arcTo wR="1476482" hR="1476482" stAng="17358897" swAng="1500661"/>
            </a:path>
          </a:pathLst>
        </a:custGeom>
        <a:noFill/>
        <a:ln w="9525" cap="flat" cmpd="tri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880D3-5813-43B5-A08E-746B430AAE6A}">
      <dsp:nvSpPr>
        <dsp:cNvPr id="0" name=""/>
        <dsp:cNvSpPr/>
      </dsp:nvSpPr>
      <dsp:spPr>
        <a:xfrm>
          <a:off x="3539667" y="739026"/>
          <a:ext cx="964406" cy="626864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b="1" kern="1200" dirty="0" err="1" smtClean="0"/>
            <a:t>Éducation</a:t>
          </a:r>
          <a:r>
            <a:rPr lang="en-CA" sz="800" b="1" kern="1200" dirty="0" smtClean="0"/>
            <a:t> et  services aux </a:t>
          </a:r>
          <a:r>
            <a:rPr lang="en-CA" sz="800" b="1" kern="1200" dirty="0" err="1" smtClean="0"/>
            <a:t>athlètes</a:t>
          </a:r>
          <a:endParaRPr lang="en-CA" sz="800" b="1" kern="1200" dirty="0"/>
        </a:p>
      </dsp:txBody>
      <dsp:txXfrm>
        <a:off x="3570268" y="769627"/>
        <a:ext cx="903204" cy="565662"/>
      </dsp:txXfrm>
    </dsp:sp>
    <dsp:sp modelId="{308CBE5B-896D-4723-AC41-C3F941A2DE1F}">
      <dsp:nvSpPr>
        <dsp:cNvPr id="0" name=""/>
        <dsp:cNvSpPr/>
      </dsp:nvSpPr>
      <dsp:spPr>
        <a:xfrm>
          <a:off x="1266717" y="314217"/>
          <a:ext cx="2952964" cy="2952964"/>
        </a:xfrm>
        <a:custGeom>
          <a:avLst/>
          <a:gdLst/>
          <a:ahLst/>
          <a:cxnLst/>
          <a:rect l="0" t="0" r="0" b="0"/>
          <a:pathLst>
            <a:path>
              <a:moveTo>
                <a:pt x="2892953" y="1059817"/>
              </a:moveTo>
              <a:arcTo wR="1476482" hR="1476482" stAng="20616502" swAng="19669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9D382-ED0B-40F4-A1C9-87E52D0FD441}">
      <dsp:nvSpPr>
        <dsp:cNvPr id="0" name=""/>
        <dsp:cNvSpPr/>
      </dsp:nvSpPr>
      <dsp:spPr>
        <a:xfrm>
          <a:off x="3539667" y="2215509"/>
          <a:ext cx="964406" cy="626864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b="1" kern="1200" dirty="0" smtClean="0"/>
            <a:t>Programme de </a:t>
          </a:r>
          <a:r>
            <a:rPr lang="en-CA" sz="800" b="1" kern="1200" dirty="0" err="1" smtClean="0"/>
            <a:t>contrôle</a:t>
          </a:r>
          <a:r>
            <a:rPr lang="en-CA" sz="800" b="1" kern="1200" dirty="0" smtClean="0"/>
            <a:t> du </a:t>
          </a:r>
          <a:r>
            <a:rPr lang="en-CA" sz="800" b="1" kern="1200" dirty="0" err="1" smtClean="0"/>
            <a:t>dopage</a:t>
          </a:r>
          <a:endParaRPr lang="en-CA" sz="800" b="1" kern="1200" dirty="0"/>
        </a:p>
      </dsp:txBody>
      <dsp:txXfrm>
        <a:off x="3570268" y="2246110"/>
        <a:ext cx="903204" cy="565662"/>
      </dsp:txXfrm>
    </dsp:sp>
    <dsp:sp modelId="{5DC7CD99-93C7-4893-A055-4C8CE3BD131C}">
      <dsp:nvSpPr>
        <dsp:cNvPr id="0" name=""/>
        <dsp:cNvSpPr/>
      </dsp:nvSpPr>
      <dsp:spPr>
        <a:xfrm>
          <a:off x="1266717" y="314217"/>
          <a:ext cx="2952964" cy="2952964"/>
        </a:xfrm>
        <a:custGeom>
          <a:avLst/>
          <a:gdLst/>
          <a:ahLst/>
          <a:cxnLst/>
          <a:rect l="0" t="0" r="0" b="0"/>
          <a:pathLst>
            <a:path>
              <a:moveTo>
                <a:pt x="2508158" y="2532722"/>
              </a:moveTo>
              <a:arcTo wR="1476482" hR="1476482" stAng="2740442" swAng="15006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B1371-49B4-41A4-9E3A-435ADDB9A5F4}">
      <dsp:nvSpPr>
        <dsp:cNvPr id="0" name=""/>
        <dsp:cNvSpPr/>
      </dsp:nvSpPr>
      <dsp:spPr>
        <a:xfrm>
          <a:off x="2260996" y="2953750"/>
          <a:ext cx="964406" cy="626864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b="1" kern="1200" dirty="0" smtClean="0"/>
            <a:t>Sciences</a:t>
          </a:r>
          <a:endParaRPr lang="en-CA" sz="800" b="1" kern="1200" dirty="0"/>
        </a:p>
      </dsp:txBody>
      <dsp:txXfrm>
        <a:off x="2291597" y="2984351"/>
        <a:ext cx="903204" cy="565662"/>
      </dsp:txXfrm>
    </dsp:sp>
    <dsp:sp modelId="{5004ED94-E748-40E6-9B23-287B86D1CFC9}">
      <dsp:nvSpPr>
        <dsp:cNvPr id="0" name=""/>
        <dsp:cNvSpPr/>
      </dsp:nvSpPr>
      <dsp:spPr>
        <a:xfrm>
          <a:off x="1266717" y="314217"/>
          <a:ext cx="2952964" cy="2952964"/>
        </a:xfrm>
        <a:custGeom>
          <a:avLst/>
          <a:gdLst/>
          <a:ahLst/>
          <a:cxnLst/>
          <a:rect l="0" t="0" r="0" b="0"/>
          <a:pathLst>
            <a:path>
              <a:moveTo>
                <a:pt x="988119" y="2869860"/>
              </a:moveTo>
              <a:arcTo wR="1476482" hR="1476482" stAng="6558897" swAng="15006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403A1-B373-41F8-BFD0-8C313097F372}">
      <dsp:nvSpPr>
        <dsp:cNvPr id="0" name=""/>
        <dsp:cNvSpPr/>
      </dsp:nvSpPr>
      <dsp:spPr>
        <a:xfrm>
          <a:off x="982325" y="2215509"/>
          <a:ext cx="964406" cy="626864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b="1" kern="1200" dirty="0" err="1" smtClean="0"/>
            <a:t>Gestion</a:t>
          </a:r>
          <a:r>
            <a:rPr lang="en-CA" sz="800" b="1" kern="1200" dirty="0" smtClean="0"/>
            <a:t> des </a:t>
          </a:r>
          <a:r>
            <a:rPr lang="en-CA" sz="800" b="1" kern="1200" dirty="0" err="1" smtClean="0"/>
            <a:t>résultats</a:t>
          </a:r>
          <a:endParaRPr lang="en-CA" sz="800" b="1" kern="1200" dirty="0"/>
        </a:p>
      </dsp:txBody>
      <dsp:txXfrm>
        <a:off x="1012926" y="2246110"/>
        <a:ext cx="903204" cy="565662"/>
      </dsp:txXfrm>
    </dsp:sp>
    <dsp:sp modelId="{FCCAF4E1-44DC-4960-81DE-32089670BC02}">
      <dsp:nvSpPr>
        <dsp:cNvPr id="0" name=""/>
        <dsp:cNvSpPr/>
      </dsp:nvSpPr>
      <dsp:spPr>
        <a:xfrm>
          <a:off x="1266717" y="314217"/>
          <a:ext cx="2952964" cy="2952964"/>
        </a:xfrm>
        <a:custGeom>
          <a:avLst/>
          <a:gdLst/>
          <a:ahLst/>
          <a:cxnLst/>
          <a:rect l="0" t="0" r="0" b="0"/>
          <a:pathLst>
            <a:path>
              <a:moveTo>
                <a:pt x="60011" y="1893147"/>
              </a:moveTo>
              <a:arcTo wR="1476482" hR="1476482" stAng="9816502" swAng="19669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E8855-4A69-4C43-96D3-E9B6C125D271}">
      <dsp:nvSpPr>
        <dsp:cNvPr id="0" name=""/>
        <dsp:cNvSpPr/>
      </dsp:nvSpPr>
      <dsp:spPr>
        <a:xfrm>
          <a:off x="982325" y="739026"/>
          <a:ext cx="964406" cy="626864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b="1" kern="1200" dirty="0" err="1" smtClean="0"/>
            <a:t>Renseignements</a:t>
          </a:r>
          <a:r>
            <a:rPr lang="en-CA" sz="800" b="1" kern="1200" dirty="0" smtClean="0"/>
            <a:t> et </a:t>
          </a:r>
          <a:r>
            <a:rPr lang="en-CA" sz="800" b="1" kern="1200" dirty="0" err="1" smtClean="0"/>
            <a:t>enquêtes</a:t>
          </a:r>
          <a:endParaRPr lang="en-CA" sz="800" b="1" kern="1200" dirty="0"/>
        </a:p>
      </dsp:txBody>
      <dsp:txXfrm>
        <a:off x="1012926" y="769627"/>
        <a:ext cx="903204" cy="565662"/>
      </dsp:txXfrm>
    </dsp:sp>
    <dsp:sp modelId="{4CFD07B9-3148-4A29-85E5-CD652706E9CA}">
      <dsp:nvSpPr>
        <dsp:cNvPr id="0" name=""/>
        <dsp:cNvSpPr/>
      </dsp:nvSpPr>
      <dsp:spPr>
        <a:xfrm>
          <a:off x="1266717" y="314217"/>
          <a:ext cx="2952964" cy="2952964"/>
        </a:xfrm>
        <a:custGeom>
          <a:avLst/>
          <a:gdLst/>
          <a:ahLst/>
          <a:cxnLst/>
          <a:rect l="0" t="0" r="0" b="0"/>
          <a:pathLst>
            <a:path>
              <a:moveTo>
                <a:pt x="444805" y="420241"/>
              </a:moveTo>
              <a:arcTo wR="1476482" hR="1476482" stAng="13540442" swAng="15006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25ABD-6848-490F-9991-F474989ECCCE}">
      <dsp:nvSpPr>
        <dsp:cNvPr id="0" name=""/>
        <dsp:cNvSpPr/>
      </dsp:nvSpPr>
      <dsp:spPr>
        <a:xfrm>
          <a:off x="0" y="59616"/>
          <a:ext cx="7848600" cy="489060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b="0" i="1" kern="1200" baseline="0" dirty="0" smtClean="0">
              <a:solidFill>
                <a:schemeClr val="bg1"/>
              </a:solidFill>
            </a:rPr>
            <a:t>Tout organisme de sport qui adopte le PCA doit mettre en place un programme antidopage </a:t>
          </a:r>
          <a:r>
            <a:rPr lang="fr-CA" sz="1900" b="1" i="1" kern="1200" baseline="0" dirty="0" smtClean="0">
              <a:solidFill>
                <a:schemeClr val="bg1"/>
              </a:solidFill>
            </a:rPr>
            <a:t>conforme au Code </a:t>
          </a:r>
          <a:r>
            <a:rPr lang="fr-CA" sz="1900" b="0" i="1" kern="1200" baseline="0" dirty="0" smtClean="0">
              <a:solidFill>
                <a:schemeClr val="bg1"/>
              </a:solidFill>
            </a:rPr>
            <a:t>qui est </a:t>
          </a:r>
          <a:r>
            <a:rPr lang="fr-CA" sz="1900" b="1" i="1" kern="1200" baseline="0" dirty="0" smtClean="0">
              <a:solidFill>
                <a:schemeClr val="bg1"/>
              </a:solidFill>
            </a:rPr>
            <a:t>significatif et efficace</a:t>
          </a:r>
          <a:r>
            <a:rPr lang="fr-CA" sz="1900" b="0" i="1" kern="1200" baseline="0" dirty="0" smtClean="0">
              <a:solidFill>
                <a:schemeClr val="bg1"/>
              </a:solidFill>
            </a:rPr>
            <a:t>. </a:t>
          </a:r>
          <a:br>
            <a:rPr lang="fr-CA" sz="1900" b="0" i="1" kern="1200" baseline="0" dirty="0" smtClean="0">
              <a:solidFill>
                <a:schemeClr val="bg1"/>
              </a:solidFill>
            </a:rPr>
          </a:br>
          <a:r>
            <a:rPr lang="fr-CA" sz="1900" b="0" i="1" kern="1200" baseline="0" dirty="0" smtClean="0">
              <a:solidFill>
                <a:schemeClr val="bg1"/>
              </a:solidFill>
            </a:rPr>
            <a:t> </a:t>
          </a:r>
          <a:br>
            <a:rPr lang="fr-CA" sz="1900" b="0" i="1" kern="1200" baseline="0" dirty="0" smtClean="0">
              <a:solidFill>
                <a:schemeClr val="bg1"/>
              </a:solidFill>
            </a:rPr>
          </a:br>
          <a:r>
            <a:rPr lang="fr-CA" sz="1900" b="0" i="1" kern="1200" baseline="0" dirty="0" smtClean="0">
              <a:solidFill>
                <a:schemeClr val="bg1"/>
              </a:solidFill>
            </a:rPr>
            <a:t>Le programme antidopage sera </a:t>
          </a:r>
          <a:r>
            <a:rPr lang="fr-CA" sz="1900" b="1" i="1" kern="1200" baseline="0" dirty="0" smtClean="0">
              <a:solidFill>
                <a:schemeClr val="bg1"/>
              </a:solidFill>
            </a:rPr>
            <a:t>administré par le CCES </a:t>
          </a:r>
          <a:r>
            <a:rPr lang="fr-CA" sz="1900" b="0" i="1" kern="1200" baseline="0" dirty="0" smtClean="0">
              <a:solidFill>
                <a:schemeClr val="bg1"/>
              </a:solidFill>
            </a:rPr>
            <a:t>et sera spécifiquement conçu pour </a:t>
          </a:r>
          <a:r>
            <a:rPr lang="fr-CA" sz="1900" b="1" i="1" kern="1200" baseline="0" dirty="0" smtClean="0">
              <a:solidFill>
                <a:schemeClr val="bg1"/>
              </a:solidFill>
            </a:rPr>
            <a:t>protéger les athlètes désignés </a:t>
          </a:r>
          <a:r>
            <a:rPr lang="fr-CA" sz="1900" b="0" i="1" kern="1200" baseline="0" dirty="0" smtClean="0">
              <a:solidFill>
                <a:schemeClr val="bg1"/>
              </a:solidFill>
            </a:rPr>
            <a:t>au sein de ce sport contre le risque de dopage.</a:t>
          </a:r>
          <a:br>
            <a:rPr lang="fr-CA" sz="1900" b="0" i="1" kern="1200" baseline="0" dirty="0" smtClean="0">
              <a:solidFill>
                <a:schemeClr val="bg1"/>
              </a:solidFill>
            </a:rPr>
          </a:br>
          <a:r>
            <a:rPr lang="fr-CA" sz="1900" b="0" i="1" kern="1200" baseline="0" dirty="0" smtClean="0">
              <a:solidFill>
                <a:schemeClr val="bg1"/>
              </a:solidFill>
            </a:rPr>
            <a:t> </a:t>
          </a:r>
          <a:br>
            <a:rPr lang="fr-CA" sz="1900" b="0" i="1" kern="1200" baseline="0" dirty="0" smtClean="0">
              <a:solidFill>
                <a:schemeClr val="bg1"/>
              </a:solidFill>
            </a:rPr>
          </a:br>
          <a:r>
            <a:rPr lang="fr-CA" sz="1900" b="0" i="1" kern="1200" baseline="0" dirty="0" smtClean="0">
              <a:solidFill>
                <a:schemeClr val="bg1"/>
              </a:solidFill>
            </a:rPr>
            <a:t>Le programme antidopage englobera la prestation d’une </a:t>
          </a:r>
          <a:r>
            <a:rPr lang="fr-CA" sz="1900" b="1" i="1" kern="1200" baseline="0" dirty="0" smtClean="0">
              <a:solidFill>
                <a:schemeClr val="bg1"/>
              </a:solidFill>
            </a:rPr>
            <a:t>éducation antidopage </a:t>
          </a:r>
          <a:r>
            <a:rPr lang="fr-CA" sz="1900" b="0" i="1" kern="1200" baseline="0" dirty="0" smtClean="0">
              <a:solidFill>
                <a:schemeClr val="bg1"/>
              </a:solidFill>
            </a:rPr>
            <a:t>pertinente. </a:t>
          </a:r>
          <a:br>
            <a:rPr lang="fr-CA" sz="1900" b="0" i="1" kern="1200" baseline="0" dirty="0" smtClean="0">
              <a:solidFill>
                <a:schemeClr val="bg1"/>
              </a:solidFill>
            </a:rPr>
          </a:br>
          <a:r>
            <a:rPr lang="fr-CA" sz="1900" b="0" i="1" kern="1200" baseline="0" dirty="0" smtClean="0">
              <a:solidFill>
                <a:schemeClr val="bg1"/>
              </a:solidFill>
            </a:rPr>
            <a:t> </a:t>
          </a:r>
          <a:br>
            <a:rPr lang="fr-CA" sz="1900" b="0" i="1" kern="1200" baseline="0" dirty="0" smtClean="0">
              <a:solidFill>
                <a:schemeClr val="bg1"/>
              </a:solidFill>
            </a:rPr>
          </a:br>
          <a:r>
            <a:rPr lang="fr-CA" sz="1900" b="0" i="1" kern="1200" baseline="0" dirty="0" smtClean="0">
              <a:solidFill>
                <a:schemeClr val="bg1"/>
              </a:solidFill>
            </a:rPr>
            <a:t>Qui plus est, les organismes de sport qui adoptent le PCA seront autorisés à utiliser le nom et le </a:t>
          </a:r>
          <a:r>
            <a:rPr lang="fr-CA" sz="1900" b="1" i="1" kern="1200" baseline="0" dirty="0" smtClean="0">
              <a:solidFill>
                <a:schemeClr val="bg1"/>
              </a:solidFill>
            </a:rPr>
            <a:t>logo du PCA </a:t>
          </a:r>
          <a:r>
            <a:rPr lang="fr-CA" sz="1900" b="0" i="1" kern="1200" baseline="0" dirty="0" smtClean="0">
              <a:solidFill>
                <a:schemeClr val="bg1"/>
              </a:solidFill>
            </a:rPr>
            <a:t>aux fins de </a:t>
          </a:r>
          <a:r>
            <a:rPr lang="fr-CA" sz="1900" b="1" i="1" kern="1200" baseline="0" dirty="0" smtClean="0">
              <a:solidFill>
                <a:schemeClr val="bg1"/>
              </a:solidFill>
            </a:rPr>
            <a:t>promotion et de commercialisation </a:t>
          </a:r>
          <a:r>
            <a:rPr lang="fr-CA" sz="1900" b="0" i="1" kern="1200" baseline="0" dirty="0" smtClean="0">
              <a:solidFill>
                <a:schemeClr val="bg1"/>
              </a:solidFill>
            </a:rPr>
            <a:t>en guise d’attestation de leur pleine conformité au Code.</a:t>
          </a:r>
          <a:br>
            <a:rPr lang="fr-CA" sz="1900" b="0" i="1" kern="1200" baseline="0" dirty="0" smtClean="0">
              <a:solidFill>
                <a:schemeClr val="bg1"/>
              </a:solidFill>
            </a:rPr>
          </a:br>
          <a:r>
            <a:rPr lang="fr-CA" sz="1900" b="0" i="1" kern="1200" baseline="0" dirty="0" smtClean="0"/>
            <a:t/>
          </a:r>
          <a:br>
            <a:rPr lang="fr-CA" sz="1900" b="0" i="1" kern="1200" baseline="0" dirty="0" smtClean="0"/>
          </a:br>
          <a:r>
            <a:rPr lang="fr-CA" sz="1900" b="0" i="0" kern="1200" baseline="0" dirty="0" smtClean="0"/>
            <a:t> – Partie A, Section 3.4 du PCA</a:t>
          </a:r>
          <a:endParaRPr lang="en-US" sz="1900" kern="1200" dirty="0"/>
        </a:p>
      </dsp:txBody>
      <dsp:txXfrm>
        <a:off x="238739" y="298355"/>
        <a:ext cx="7371122" cy="4413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FB367-5427-4189-BC17-8E826E4DF4FF}" type="datetimeFigureOut">
              <a:rPr lang="en-CA" smtClean="0"/>
              <a:t>06/06/2017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D4112-60D3-40BC-8C9D-3C6AC23E1A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532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5F151DF-04A6-4EB6-BA82-58C9938E51B2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57E74DE-24D9-44FB-ADD6-E2FB3129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E74DE-24D9-44FB-ADD6-E2FB3129EC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53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6F42-C07B-4FA9-8832-4364A5B9D6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47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2008-2009:  10 of</a:t>
            </a:r>
            <a:r>
              <a:rPr lang="en-CA" baseline="0" dirty="0" smtClean="0"/>
              <a:t> 16 violations were for Cannabis (5 of 10 CIS)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2009-2010:  17 of 24 violations were for Cannabis (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2010-2011:  12 of 30 (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2011-2012:  zero cannabis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6F42-C07B-4FA9-8832-4364A5B9D6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47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6F42-C07B-4FA9-8832-4364A5B9D6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1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6F42-C07B-4FA9-8832-4364A5B9D6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47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6F42-C07B-4FA9-8832-4364A5B9D6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47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6F42-C07B-4FA9-8832-4364A5B9D6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47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6F42-C07B-4FA9-8832-4364A5B9D6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47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2015 Canadian Anti-Doping Program - Essential Elements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30BE27-91AF-482E-9364-B2A35D23BA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98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endParaRPr lang="en-CA" dirty="0">
              <a:cs typeface="Calibri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6F42-C07B-4FA9-8832-4364A5B9D6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45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6F42-C07B-4FA9-8832-4364A5B9D6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4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E74DE-24D9-44FB-ADD6-E2FB3129EC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5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2015 Canadian Anti-Doping Program - Essential Elements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30BE27-91AF-482E-9364-B2A35D23BA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3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NeueLT Std Thin Cn"/>
                <a:ea typeface="MS PGothic" pitchFamily="34" charset="-128"/>
              </a:defRPr>
            </a:lvl1pPr>
            <a:lvl2pPr marL="38712775" indent="-38246050">
              <a:defRPr>
                <a:solidFill>
                  <a:schemeClr val="tx1"/>
                </a:solidFill>
                <a:latin typeface="HelveticaNeueLT Std Thin Cn"/>
                <a:ea typeface="MS PGothic" pitchFamily="34" charset="-128"/>
              </a:defRPr>
            </a:lvl2pPr>
            <a:lvl3pPr marL="1165225" indent="-231775">
              <a:defRPr>
                <a:solidFill>
                  <a:schemeClr val="tx1"/>
                </a:solidFill>
                <a:latin typeface="HelveticaNeueLT Std Thin Cn"/>
                <a:ea typeface="MS PGothic" pitchFamily="34" charset="-128"/>
              </a:defRPr>
            </a:lvl3pPr>
            <a:lvl4pPr marL="1631950" indent="-231775">
              <a:defRPr>
                <a:solidFill>
                  <a:schemeClr val="tx1"/>
                </a:solidFill>
                <a:latin typeface="HelveticaNeueLT Std Thin Cn"/>
                <a:ea typeface="MS PGothic" pitchFamily="34" charset="-128"/>
              </a:defRPr>
            </a:lvl4pPr>
            <a:lvl5pPr marL="2098675" indent="-231775">
              <a:defRPr>
                <a:solidFill>
                  <a:schemeClr val="tx1"/>
                </a:solidFill>
                <a:latin typeface="HelveticaNeueLT Std Thin Cn"/>
                <a:ea typeface="MS PGothic" pitchFamily="34" charset="-128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Thin Cn"/>
                <a:ea typeface="MS PGothic" pitchFamily="34" charset="-128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Thin Cn"/>
                <a:ea typeface="MS PGothic" pitchFamily="34" charset="-128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Thin Cn"/>
                <a:ea typeface="MS PGothic" pitchFamily="34" charset="-128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Thin Cn"/>
                <a:ea typeface="MS PGothic" pitchFamily="34" charset="-128"/>
              </a:defRPr>
            </a:lvl9pPr>
          </a:lstStyle>
          <a:p>
            <a:fld id="{E0184B2E-6C78-4A7A-B265-4CC355906648}" type="slidenum">
              <a:rPr lang="en-US" altLang="fr-FR" smtClean="0">
                <a:latin typeface="Calibri" pitchFamily="34" charset="0"/>
              </a:rPr>
              <a:pPr/>
              <a:t>4</a:t>
            </a:fld>
            <a:endParaRPr lang="en-US" altLang="fr-FR" smtClean="0">
              <a:latin typeface="Calibri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Programme canadian anti-dopage de 2015 - Aspects essentiels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6E5AE-003E-4BA7-9FBD-6DEEB2B8FB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2015 Canadian Anti-Doping Program - Essential Elements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30BE27-91AF-482E-9364-B2A35D23BA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3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fr-CA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XXX membres </a:t>
            </a:r>
            <a:r>
              <a:rPr lang="fr-CA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personnel de soutien des athlètes complètent le module d’apprentissage en ligne.</a:t>
            </a:r>
          </a:p>
          <a:p>
            <a:endParaRPr lang="en-CA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2015 Canadian Anti-Doping Program - Essential Elements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30BE27-91AF-482E-9364-B2A35D23BA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3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36 prior to the combine –</a:t>
            </a:r>
            <a:r>
              <a:rPr lang="en-CA" baseline="0" dirty="0" smtClean="0"/>
              <a:t> athletes instead targeted at their schools, homes, etc.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6F42-C07B-4FA9-8832-4364A5B9D6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4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6F42-C07B-4FA9-8832-4364A5B9D6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4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371600"/>
            <a:ext cx="6019800" cy="2209800"/>
          </a:xfrm>
        </p:spPr>
        <p:txBody>
          <a:bodyPr anchor="b"/>
          <a:lstStyle>
            <a:lvl1pPr>
              <a:lnSpc>
                <a:spcPts val="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019800" cy="2057400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1" y="2285999"/>
            <a:ext cx="5715000" cy="2362201"/>
          </a:xfrm>
        </p:spPr>
        <p:txBody>
          <a:bodyPr anchor="t">
            <a:noAutofit/>
          </a:bodyPr>
          <a:lstStyle>
            <a:lvl1pPr algn="l">
              <a:defRPr sz="27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“Click to edit Master title style”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1" y="2285999"/>
            <a:ext cx="5715000" cy="2362201"/>
          </a:xfrm>
        </p:spPr>
        <p:txBody>
          <a:bodyPr anchor="t">
            <a:noAutofit/>
          </a:bodyPr>
          <a:lstStyle>
            <a:lvl1pPr algn="l">
              <a:defRPr sz="27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“Click to edit Master title style”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1" y="2285999"/>
            <a:ext cx="5715000" cy="2362201"/>
          </a:xfrm>
        </p:spPr>
        <p:txBody>
          <a:bodyPr anchor="t">
            <a:noAutofit/>
          </a:bodyPr>
          <a:lstStyle>
            <a:lvl1pPr algn="l">
              <a:defRPr sz="2700" b="0" cap="none" baseline="0"/>
            </a:lvl1pPr>
          </a:lstStyle>
          <a:p>
            <a:r>
              <a:rPr lang="en-US" dirty="0" smtClean="0"/>
              <a:t>“Click to edit Master title style”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143001"/>
            <a:ext cx="6172200" cy="4114799"/>
          </a:xfrm>
        </p:spPr>
        <p:txBody>
          <a:bodyPr>
            <a:normAutofit/>
          </a:bodyPr>
          <a:lstStyle>
            <a:lvl1pPr>
              <a:buNone/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143001"/>
            <a:ext cx="6172200" cy="4114799"/>
          </a:xfrm>
        </p:spPr>
        <p:txBody>
          <a:bodyPr>
            <a:normAutofit/>
          </a:bodyPr>
          <a:lstStyle>
            <a:lvl1pPr>
              <a:buNone/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143001"/>
            <a:ext cx="6172200" cy="4114799"/>
          </a:xfrm>
        </p:spPr>
        <p:txBody>
          <a:bodyPr>
            <a:normAutofit/>
          </a:bodyPr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6274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371600"/>
            <a:ext cx="6019800" cy="2209800"/>
          </a:xfrm>
        </p:spPr>
        <p:txBody>
          <a:bodyPr anchor="b"/>
          <a:lstStyle>
            <a:lvl1pPr>
              <a:lnSpc>
                <a:spcPts val="4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019800" cy="2057400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371600"/>
            <a:ext cx="6019800" cy="2209800"/>
          </a:xfrm>
        </p:spPr>
        <p:txBody>
          <a:bodyPr anchor="b"/>
          <a:lstStyle>
            <a:lvl1pPr>
              <a:lnSpc>
                <a:spcPts val="4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019800" cy="2057400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91400" cy="1325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91400" cy="1325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914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7038"/>
            <a:ext cx="7391400" cy="1325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4191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657600" cy="4191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7038"/>
            <a:ext cx="7391400" cy="1325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4191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657600" cy="4191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7038"/>
            <a:ext cx="73914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41910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657600" cy="41910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9248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81201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CCES Footer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2784"/>
            <a:ext cx="9144000" cy="585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59" r:id="rId5"/>
    <p:sldLayoutId id="2147483650" r:id="rId6"/>
    <p:sldLayoutId id="2147483665" r:id="rId7"/>
    <p:sldLayoutId id="2147483666" r:id="rId8"/>
    <p:sldLayoutId id="2147483652" r:id="rId9"/>
    <p:sldLayoutId id="2147483663" r:id="rId10"/>
    <p:sldLayoutId id="2147483664" r:id="rId11"/>
    <p:sldLayoutId id="2147483651" r:id="rId12"/>
    <p:sldLayoutId id="2147483667" r:id="rId13"/>
    <p:sldLayoutId id="2147483668" r:id="rId14"/>
    <p:sldLayoutId id="2147483658" r:id="rId15"/>
    <p:sldLayoutId id="2147483657" r:id="rId16"/>
  </p:sldLayoutIdLst>
  <p:transition spd="med" advClick="0">
    <p:fade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70000"/>
        </a:lnSpc>
        <a:spcBef>
          <a:spcPct val="0"/>
        </a:spcBef>
        <a:buNone/>
        <a:defRPr sz="4400" b="1" i="1" kern="1200" cap="all" baseline="0">
          <a:solidFill>
            <a:schemeClr val="accent1"/>
          </a:solidFill>
          <a:latin typeface="HelveticaNeueLT Std Cn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70000"/>
        <a:buFont typeface="Wingdings" pitchFamily="2" charset="2"/>
        <a:buChar char="§"/>
        <a:defRPr sz="2400" i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HelveticaNeueLT Std Thin Cn" pitchFamily="34" charset="0"/>
        <a:buChar char="­"/>
        <a:defRPr sz="2400" i="0" kern="1200">
          <a:solidFill>
            <a:schemeClr val="accent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70000"/>
        <a:buFont typeface="Wingdings" pitchFamily="2" charset="2"/>
        <a:buChar char="§"/>
        <a:defRPr sz="2000" i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70000"/>
        <a:buFont typeface="Wingdings" pitchFamily="2" charset="2"/>
        <a:buChar char="§"/>
        <a:defRPr sz="2000" i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70000"/>
        <a:buFont typeface="Wingdings" pitchFamily="2" charset="2"/>
        <a:buChar char="§"/>
        <a:defRPr sz="2000" i="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610600" cy="2209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 SPORTS</a:t>
            </a:r>
            <a:b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Programme antidopage</a:t>
            </a:r>
            <a:r>
              <a:rPr lang="fr-CA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CA" sz="3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3800" dirty="0"/>
              <a:t/>
            </a:r>
            <a:br>
              <a:rPr lang="fr-CA" sz="3800" dirty="0"/>
            </a:br>
            <a:endParaRPr lang="fr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467600" cy="1981200"/>
          </a:xfrm>
        </p:spPr>
        <p:txBody>
          <a:bodyPr>
            <a:normAutofit/>
          </a:bodyPr>
          <a:lstStyle/>
          <a:p>
            <a:endParaRPr lang="fr-C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Kevin Bean / Carolyn Chmiel</a:t>
            </a:r>
            <a:b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 canadien pour l’éthique dans le sport</a:t>
            </a:r>
          </a:p>
          <a:p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7 juin 2017</a:t>
            </a:r>
            <a:endParaRPr lang="fr-CA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762000"/>
          </a:xfrm>
        </p:spPr>
        <p:txBody>
          <a:bodyPr>
            <a:normAutofit/>
          </a:bodyPr>
          <a:lstStyle/>
          <a:p>
            <a:r>
              <a:rPr lang="en-CA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  <a:r>
              <a:rPr lang="en-C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2016/2017</a:t>
            </a:r>
            <a:endParaRPr lang="en-CA" sz="3600" dirty="0">
              <a:solidFill>
                <a:srgbClr val="9E1C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304800" y="1143000"/>
            <a:ext cx="8534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HelveticaNeueLT Std Thin Cn" pitchFamily="34" charset="0"/>
              <a:buChar char="­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fr-CA" sz="2800" dirty="0" smtClean="0">
                <a:latin typeface="Calibri"/>
                <a:cs typeface="Calibri"/>
              </a:rPr>
              <a:t>Contrôles </a:t>
            </a:r>
          </a:p>
          <a:p>
            <a:pPr marL="742950" lvl="2" indent="-342900"/>
            <a:r>
              <a:rPr lang="fr-CA" sz="2800" dirty="0" smtClean="0">
                <a:latin typeface="Calibri"/>
                <a:cs typeface="Calibri"/>
              </a:rPr>
              <a:t>Urine : 440; Sang: 26 </a:t>
            </a:r>
          </a:p>
          <a:p>
            <a:pPr marL="742950" lvl="2" indent="-342900"/>
            <a:r>
              <a:rPr lang="fr-CA" sz="2800" dirty="0" smtClean="0">
                <a:latin typeface="Calibri"/>
                <a:cs typeface="Calibri"/>
              </a:rPr>
              <a:t>En-compétition : 131; Hors-compétition : 309</a:t>
            </a: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r>
              <a:rPr lang="fr-CA" sz="2800" dirty="0" smtClean="0">
                <a:latin typeface="Calibri"/>
                <a:cs typeface="Calibri"/>
              </a:rPr>
              <a:t>Contrôles durant les « Camps d’évaluation » : 76 (2016);  35 (2017)</a:t>
            </a:r>
          </a:p>
          <a:p>
            <a:pPr marL="1200150" lvl="3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400050" lvl="2" indent="0">
              <a:buNone/>
            </a:pPr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>
              <a:latin typeface="Calibri"/>
              <a:cs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27219"/>
              </p:ext>
            </p:extLst>
          </p:nvPr>
        </p:nvGraphicFramePr>
        <p:xfrm>
          <a:off x="1790700" y="2743200"/>
          <a:ext cx="55626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0"/>
                <a:gridCol w="2781300"/>
              </a:tblGrid>
              <a:tr h="383540"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Basketball :</a:t>
                      </a:r>
                      <a:r>
                        <a:rPr lang="en-CA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21</a:t>
                      </a:r>
                      <a:endParaRPr lang="en-CA" b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Rugby :</a:t>
                      </a:r>
                      <a:r>
                        <a:rPr lang="en-CA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</a:t>
                      </a:r>
                      <a:endParaRPr lang="en-CA" b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Cross-country </a:t>
                      </a:r>
                      <a:r>
                        <a:rPr lang="en-CA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10</a:t>
                      </a:r>
                      <a:endParaRPr lang="en-CA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Soccer :</a:t>
                      </a:r>
                      <a:r>
                        <a:rPr lang="en-CA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40</a:t>
                      </a:r>
                      <a:endParaRPr lang="en-CA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Curling </a:t>
                      </a:r>
                      <a:r>
                        <a:rPr lang="en-CA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0</a:t>
                      </a:r>
                      <a:endParaRPr lang="en-CA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Natation :</a:t>
                      </a:r>
                      <a:r>
                        <a:rPr lang="en-CA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18</a:t>
                      </a:r>
                      <a:endParaRPr lang="en-CA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r>
                        <a:rPr lang="fr-CA" sz="1800" noProof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Hockey sur gazon </a:t>
                      </a:r>
                      <a:r>
                        <a:rPr lang="en-CA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CA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  <a:endParaRPr lang="en-CA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noProof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Athlétisme </a:t>
                      </a:r>
                      <a:r>
                        <a:rPr lang="en-CA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CA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34</a:t>
                      </a:r>
                      <a:endParaRPr lang="en-CA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Football :</a:t>
                      </a:r>
                      <a:r>
                        <a:rPr lang="en-CA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236 (26 sang)</a:t>
                      </a:r>
                      <a:endParaRPr lang="en-CA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Volleyball :</a:t>
                      </a:r>
                      <a:r>
                        <a:rPr lang="en-CA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</a:t>
                      </a:r>
                      <a:endParaRPr lang="en-CA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Hockey :</a:t>
                      </a:r>
                      <a:r>
                        <a:rPr lang="en-CA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49</a:t>
                      </a:r>
                      <a:endParaRPr lang="en-CA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Lutte</a:t>
                      </a:r>
                      <a:r>
                        <a:rPr lang="en-CA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:</a:t>
                      </a:r>
                      <a:r>
                        <a:rPr lang="en-CA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</a:t>
                      </a:r>
                      <a:endParaRPr lang="en-CA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5" descr="http://www.healthnewsreview.org/wp-content/uploads/2011/09/Blood-test-iStock-for-hero-spot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9995"/>
            <a:ext cx="2103994" cy="161845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cchmiel\Documents\Tighten bott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601788" cy="1601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9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762000"/>
          </a:xfrm>
        </p:spPr>
        <p:txBody>
          <a:bodyPr>
            <a:normAutofit/>
          </a:bodyPr>
          <a:lstStyle/>
          <a:p>
            <a:r>
              <a:rPr lang="fr-CA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 2016/2017</a:t>
            </a:r>
            <a:endParaRPr lang="fr-CA" sz="3600" dirty="0">
              <a:solidFill>
                <a:srgbClr val="9E1C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304800" y="1143000"/>
            <a:ext cx="8534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HelveticaNeueLT Std Thin Cn" pitchFamily="34" charset="0"/>
              <a:buChar char="­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fr-CA" sz="2800" dirty="0" smtClean="0">
                <a:latin typeface="Calibri"/>
                <a:cs typeface="Calibri"/>
              </a:rPr>
              <a:t>Renseignements et enquêtes</a:t>
            </a:r>
          </a:p>
          <a:p>
            <a:pPr marL="857250" lvl="2" indent="-457200">
              <a:buFontTx/>
              <a:buChar char="-"/>
            </a:pPr>
            <a:r>
              <a:rPr lang="fr-CA" sz="2400" dirty="0" smtClean="0">
                <a:latin typeface="Calibri"/>
                <a:cs typeface="Calibri"/>
              </a:rPr>
              <a:t>80 renseignements via notre ligne anonyme</a:t>
            </a:r>
          </a:p>
          <a:p>
            <a:pPr marL="857250" lvl="2" indent="-457200">
              <a:buFontTx/>
              <a:buChar char="-"/>
            </a:pPr>
            <a:r>
              <a:rPr lang="fr-CA" sz="2400" dirty="0" smtClean="0">
                <a:latin typeface="Calibri"/>
                <a:cs typeface="Calibri"/>
              </a:rPr>
              <a:t>Information sur la localisation</a:t>
            </a:r>
          </a:p>
          <a:p>
            <a:pPr marL="857250" lvl="2" indent="-457200">
              <a:buFontTx/>
              <a:buChar char="-"/>
            </a:pPr>
            <a:r>
              <a:rPr lang="fr-CA" sz="2400" dirty="0" smtClean="0">
                <a:latin typeface="Calibri"/>
                <a:cs typeface="Calibri"/>
              </a:rPr>
              <a:t>Rapports d’équipes</a:t>
            </a: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endParaRPr lang="fr-CA" sz="2800" dirty="0" smtClean="0">
              <a:latin typeface="Calibri"/>
              <a:cs typeface="Calibri"/>
            </a:endParaRP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fr-CA" sz="2800" dirty="0" smtClean="0">
                <a:latin typeface="Calibri"/>
                <a:cs typeface="Calibri"/>
              </a:rPr>
              <a:t>Violations </a:t>
            </a:r>
            <a:endParaRPr lang="fr-CA" sz="2800" dirty="0">
              <a:latin typeface="Calibri"/>
              <a:cs typeface="Calibri"/>
            </a:endParaRPr>
          </a:p>
          <a:p>
            <a:pPr marL="857250" lvl="2" indent="-457200">
              <a:buFontTx/>
              <a:buChar char="-"/>
            </a:pPr>
            <a:r>
              <a:rPr lang="fr-CA" sz="2400" dirty="0" smtClean="0">
                <a:latin typeface="Calibri"/>
                <a:cs typeface="Calibri"/>
              </a:rPr>
              <a:t>1 </a:t>
            </a:r>
            <a:r>
              <a:rPr lang="fr-CA" sz="2400" dirty="0">
                <a:latin typeface="Calibri"/>
                <a:cs typeface="Calibri"/>
              </a:rPr>
              <a:t>cas qui </a:t>
            </a:r>
            <a:r>
              <a:rPr lang="fr-CA" sz="2400" dirty="0" smtClean="0">
                <a:latin typeface="Calibri"/>
                <a:cs typeface="Calibri"/>
              </a:rPr>
              <a:t>est </a:t>
            </a:r>
            <a:r>
              <a:rPr lang="fr-CA" sz="2400" dirty="0">
                <a:latin typeface="Calibri"/>
                <a:cs typeface="Calibri"/>
              </a:rPr>
              <a:t>toujours en </a:t>
            </a:r>
            <a:r>
              <a:rPr lang="fr-CA" sz="2400" dirty="0" smtClean="0">
                <a:latin typeface="Calibri"/>
                <a:cs typeface="Calibri"/>
              </a:rPr>
              <a:t>cours</a:t>
            </a:r>
          </a:p>
          <a:p>
            <a:pPr marL="857250" lvl="2" indent="-457200">
              <a:buFontTx/>
              <a:buChar char="-"/>
            </a:pPr>
            <a:r>
              <a:rPr lang="fr-CA" sz="2400" dirty="0" smtClean="0">
                <a:latin typeface="Calibri"/>
                <a:cs typeface="Calibri"/>
              </a:rPr>
              <a:t>10 confirmées et divulguées publiquement</a:t>
            </a:r>
            <a:endParaRPr lang="fr-CA" sz="2400" dirty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1200150" lvl="3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400050" lvl="2" indent="0">
              <a:buNone/>
            </a:pPr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>
              <a:latin typeface="Calibri"/>
              <a:cs typeface="Calibri"/>
            </a:endParaRPr>
          </a:p>
        </p:txBody>
      </p:sp>
      <p:pic>
        <p:nvPicPr>
          <p:cNvPr id="10" name="Picture 2" descr="C:\Users\ehindle\AppData\Local\Microsoft\Windows\Temporary Internet Files\Content.IE5\WK9CU0NC\MP9003096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20263" y="1680737"/>
            <a:ext cx="2253782" cy="315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686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96200" cy="685800"/>
          </a:xfrm>
        </p:spPr>
        <p:txBody>
          <a:bodyPr>
            <a:normAutofit/>
          </a:bodyPr>
          <a:lstStyle/>
          <a:p>
            <a:r>
              <a:rPr lang="en-CA" sz="3600" dirty="0" err="1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Comparaison</a:t>
            </a:r>
            <a:r>
              <a:rPr lang="en-CA" sz="3600" dirty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CA" sz="3600" dirty="0" err="1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  <a:endParaRPr lang="en-CA" sz="3600" dirty="0">
              <a:solidFill>
                <a:srgbClr val="9E1C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294334"/>
              </p:ext>
            </p:extLst>
          </p:nvPr>
        </p:nvGraphicFramePr>
        <p:xfrm>
          <a:off x="914400" y="1981200"/>
          <a:ext cx="800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12"/>
          <p:cNvSpPr txBox="1">
            <a:spLocks/>
          </p:cNvSpPr>
          <p:nvPr/>
        </p:nvSpPr>
        <p:spPr>
          <a:xfrm>
            <a:off x="290623" y="1371600"/>
            <a:ext cx="8534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HelveticaNeueLT Std Thin Cn" pitchFamily="34" charset="0"/>
              <a:buChar char="­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CA" sz="2800" dirty="0" smtClean="0">
              <a:latin typeface="Calibri"/>
              <a:cs typeface="Calibri"/>
            </a:endParaRPr>
          </a:p>
          <a:p>
            <a:endParaRPr lang="en-CA" sz="2800" dirty="0" smtClean="0">
              <a:latin typeface="Calibri"/>
              <a:cs typeface="Calibri"/>
            </a:endParaRPr>
          </a:p>
          <a:p>
            <a:endParaRPr lang="en-CA" sz="2800" dirty="0" smtClean="0">
              <a:latin typeface="Calibri"/>
              <a:cs typeface="Calibri"/>
            </a:endParaRPr>
          </a:p>
          <a:p>
            <a:endParaRPr lang="en-CA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0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762000"/>
          </a:xfrm>
        </p:spPr>
        <p:txBody>
          <a:bodyPr>
            <a:normAutofit/>
          </a:bodyPr>
          <a:lstStyle/>
          <a:p>
            <a:r>
              <a:rPr lang="en-CA" sz="3600" dirty="0" err="1" smtClean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Comparaison</a:t>
            </a:r>
            <a:r>
              <a:rPr lang="en-CA" sz="3600" dirty="0" smtClean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CA" sz="3600" dirty="0" err="1" smtClean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  <a:endParaRPr lang="en-CA" sz="3600" dirty="0">
              <a:solidFill>
                <a:srgbClr val="9E1C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290623" y="1371600"/>
            <a:ext cx="8534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HelveticaNeueLT Std Thin Cn" pitchFamily="34" charset="0"/>
              <a:buChar char="­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/>
            <a:r>
              <a:rPr lang="en-CA" sz="2800" dirty="0" smtClean="0">
                <a:latin typeface="Calibri"/>
                <a:cs typeface="Calibri"/>
              </a:rPr>
              <a:t>Violations de Cannabis</a:t>
            </a:r>
          </a:p>
          <a:p>
            <a:pPr marL="742950" lvl="2" indent="-342900"/>
            <a:r>
              <a:rPr lang="en-CA" sz="2800" dirty="0" err="1" smtClean="0">
                <a:latin typeface="Calibri"/>
                <a:cs typeface="Calibri"/>
              </a:rPr>
              <a:t>Cas</a:t>
            </a:r>
            <a:r>
              <a:rPr lang="en-CA" sz="2800" dirty="0" smtClean="0">
                <a:latin typeface="Calibri"/>
                <a:cs typeface="Calibri"/>
              </a:rPr>
              <a:t> </a:t>
            </a:r>
            <a:r>
              <a:rPr lang="en-CA" sz="2800" dirty="0" err="1" smtClean="0">
                <a:latin typeface="Calibri"/>
                <a:cs typeface="Calibri"/>
              </a:rPr>
              <a:t>impliquant</a:t>
            </a:r>
            <a:r>
              <a:rPr lang="en-CA" sz="2800" dirty="0" smtClean="0">
                <a:latin typeface="Calibri"/>
                <a:cs typeface="Calibri"/>
              </a:rPr>
              <a:t> du SARMS </a:t>
            </a:r>
            <a:r>
              <a:rPr lang="en-CA" sz="2800" dirty="0" err="1" smtClean="0">
                <a:latin typeface="Calibri"/>
                <a:cs typeface="Calibri"/>
              </a:rPr>
              <a:t>ou</a:t>
            </a:r>
            <a:r>
              <a:rPr lang="en-CA" sz="2800" dirty="0" smtClean="0">
                <a:latin typeface="Calibri"/>
                <a:cs typeface="Calibri"/>
              </a:rPr>
              <a:t> GHRP</a:t>
            </a:r>
          </a:p>
          <a:p>
            <a:pPr marL="742950" lvl="2" indent="-342900"/>
            <a:r>
              <a:rPr lang="en-CA" sz="2800" dirty="0" smtClean="0">
                <a:latin typeface="Calibri"/>
                <a:cs typeface="Calibri"/>
              </a:rPr>
              <a:t>Usage </a:t>
            </a:r>
            <a:r>
              <a:rPr lang="en-CA" sz="2800" dirty="0" err="1" smtClean="0">
                <a:latin typeface="Calibri"/>
                <a:cs typeface="Calibri"/>
              </a:rPr>
              <a:t>inappropriée</a:t>
            </a:r>
            <a:r>
              <a:rPr lang="en-CA" sz="2800" dirty="0" smtClean="0">
                <a:latin typeface="Calibri"/>
                <a:cs typeface="Calibri"/>
              </a:rPr>
              <a:t> de </a:t>
            </a:r>
            <a:r>
              <a:rPr lang="en-CA" sz="2800" dirty="0" err="1" smtClean="0">
                <a:latin typeface="Calibri"/>
                <a:cs typeface="Calibri"/>
              </a:rPr>
              <a:t>médicaments</a:t>
            </a:r>
            <a:endParaRPr lang="en-CA" sz="2800" dirty="0" smtClean="0">
              <a:latin typeface="Calibri"/>
              <a:cs typeface="Calibri"/>
            </a:endParaRPr>
          </a:p>
          <a:p>
            <a:pPr marL="742950" lvl="2" indent="-342900"/>
            <a:r>
              <a:rPr lang="en-CA" sz="2800" dirty="0" smtClean="0">
                <a:latin typeface="Calibri"/>
                <a:cs typeface="Calibri"/>
              </a:rPr>
              <a:t>Agents </a:t>
            </a:r>
            <a:r>
              <a:rPr lang="en-CA" sz="2800" dirty="0" err="1" smtClean="0">
                <a:latin typeface="Calibri"/>
                <a:cs typeface="Calibri"/>
              </a:rPr>
              <a:t>anabolisants</a:t>
            </a:r>
            <a:r>
              <a:rPr lang="en-CA" sz="2800" dirty="0" smtClean="0">
                <a:latin typeface="Calibri"/>
                <a:cs typeface="Calibri"/>
              </a:rPr>
              <a:t> </a:t>
            </a:r>
            <a:r>
              <a:rPr lang="en-CA" sz="2800" dirty="0" err="1" smtClean="0">
                <a:latin typeface="Calibri"/>
                <a:cs typeface="Calibri"/>
              </a:rPr>
              <a:t>toujours</a:t>
            </a:r>
            <a:r>
              <a:rPr lang="en-CA" sz="2800" dirty="0" smtClean="0">
                <a:latin typeface="Calibri"/>
                <a:cs typeface="Calibri"/>
              </a:rPr>
              <a:t> </a:t>
            </a:r>
            <a:r>
              <a:rPr lang="en-CA" sz="2800" dirty="0" err="1" smtClean="0">
                <a:latin typeface="Calibri"/>
                <a:cs typeface="Calibri"/>
              </a:rPr>
              <a:t>utilisés</a:t>
            </a:r>
            <a:endParaRPr lang="en-CA" sz="2800" dirty="0" smtClean="0">
              <a:latin typeface="Calibri"/>
              <a:cs typeface="Calibri"/>
            </a:endParaRPr>
          </a:p>
          <a:p>
            <a:pPr marL="742950" lvl="2" indent="-342900"/>
            <a:r>
              <a:rPr lang="en-CA" sz="2800" dirty="0" smtClean="0">
                <a:latin typeface="Calibri"/>
                <a:cs typeface="Calibri"/>
              </a:rPr>
              <a:t>LCF – </a:t>
            </a:r>
            <a:r>
              <a:rPr lang="en-CA" sz="2800" dirty="0" err="1" smtClean="0">
                <a:latin typeface="Calibri"/>
                <a:cs typeface="Calibri"/>
              </a:rPr>
              <a:t>Politique</a:t>
            </a:r>
            <a:r>
              <a:rPr lang="en-CA" sz="2800" dirty="0" smtClean="0">
                <a:latin typeface="Calibri"/>
                <a:cs typeface="Calibri"/>
              </a:rPr>
              <a:t> et contribution</a:t>
            </a:r>
            <a:endParaRPr lang="en-CA" sz="2800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CA" sz="2800" dirty="0" smtClean="0">
              <a:latin typeface="Calibri"/>
              <a:cs typeface="Calibri"/>
            </a:endParaRPr>
          </a:p>
          <a:p>
            <a:endParaRPr lang="en-CA" sz="2800" dirty="0" smtClean="0">
              <a:latin typeface="Calibri"/>
              <a:cs typeface="Calibri"/>
            </a:endParaRPr>
          </a:p>
          <a:p>
            <a:endParaRPr lang="en-CA" sz="2800" dirty="0" smtClean="0">
              <a:latin typeface="Calibri"/>
              <a:cs typeface="Calibri"/>
            </a:endParaRPr>
          </a:p>
          <a:p>
            <a:endParaRPr lang="en-CA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3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25952" y="609600"/>
            <a:ext cx="4541848" cy="5257800"/>
          </a:xfrm>
        </p:spPr>
        <p:txBody>
          <a:bodyPr>
            <a:normAutofit/>
          </a:bodyPr>
          <a:lstStyle/>
          <a:p>
            <a:endParaRPr lang="fr-CA" sz="28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fr-CA" sz="2800" b="1" dirty="0" smtClean="0">
                <a:solidFill>
                  <a:schemeClr val="tx1"/>
                </a:solidFill>
                <a:latin typeface="Calibri"/>
                <a:cs typeface="Calibri"/>
              </a:rPr>
              <a:t>2017/2018</a:t>
            </a:r>
          </a:p>
          <a:p>
            <a:pPr marL="0" indent="0" algn="ctr">
              <a:buNone/>
            </a:pPr>
            <a:endParaRPr lang="fr-CA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r-CA" dirty="0" smtClean="0">
                <a:latin typeface="Calibri"/>
                <a:cs typeface="Calibri"/>
              </a:rPr>
              <a:t>Poursuivre la collaboration afin de mettre en place un programme significatif et efficace. </a:t>
            </a:r>
          </a:p>
          <a:p>
            <a:endParaRPr lang="fr-CA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114800" cy="53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4917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762000"/>
          </a:xfrm>
        </p:spPr>
        <p:txBody>
          <a:bodyPr>
            <a:normAutofit/>
          </a:bodyPr>
          <a:lstStyle/>
          <a:p>
            <a:r>
              <a:rPr lang="fr-CA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2017/2018 : Planification</a:t>
            </a:r>
            <a:endParaRPr lang="fr-CA" sz="3600" dirty="0">
              <a:solidFill>
                <a:srgbClr val="9E1C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304800" y="1143000"/>
            <a:ext cx="8534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HelveticaNeueLT Std Thin Cn" pitchFamily="34" charset="0"/>
              <a:buChar char="­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oopération</a:t>
            </a:r>
          </a:p>
          <a:p>
            <a:pPr lvl="1"/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Rapports pour U SPORTS et les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niversités et procédure afin d’informer les </a:t>
            </a:r>
            <a:r>
              <a:rPr lang="fr-CA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2"/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chaque mission, courriel sera envoyé au DA suite à la mission (1-2 journées) détaillant le nombre d’athlètes, le sport, la date, le type d’échantillon. </a:t>
            </a:r>
          </a:p>
          <a:p>
            <a:pPr lvl="3"/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 de préavis, protège le processus et les </a:t>
            </a:r>
            <a:r>
              <a:rPr lang="fr-CA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endParaRPr lang="fr-CA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Responsabilité repose sur le personnel du CCES et non nos </a:t>
            </a:r>
            <a:r>
              <a:rPr lang="fr-CA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ACDs</a:t>
            </a:r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2"/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Rapports à chaque trimestre et à la fin de l’année. </a:t>
            </a:r>
          </a:p>
          <a:p>
            <a:pPr marL="342900" lvl="1" indent="-342900"/>
            <a:endParaRPr lang="fr-CA" sz="32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1200150" lvl="3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400050" lvl="2" indent="0">
              <a:buNone/>
            </a:pPr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>
              <a:latin typeface="Calibri"/>
              <a:cs typeface="Calibri"/>
            </a:endParaRPr>
          </a:p>
        </p:txBody>
      </p:sp>
      <p:pic>
        <p:nvPicPr>
          <p:cNvPr id="7" name="Picture 2" descr="I:\Images\Stock Photos\TeamSports\basketball players with coach m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82" y="92867"/>
            <a:ext cx="2477191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1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762000"/>
          </a:xfrm>
        </p:spPr>
        <p:txBody>
          <a:bodyPr>
            <a:normAutofit/>
          </a:bodyPr>
          <a:lstStyle/>
          <a:p>
            <a:r>
              <a:rPr lang="fr-CA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2017/2018 : Planification</a:t>
            </a:r>
            <a:endParaRPr lang="fr-CA" sz="3600" dirty="0">
              <a:solidFill>
                <a:srgbClr val="9E1C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304800" y="1371600"/>
            <a:ext cx="8839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HelveticaNeueLT Std Thin Cn" pitchFamily="34" charset="0"/>
              <a:buChar char="­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Éducation obligatoire pour tous les étudiants-athlètes du U SPORTS ainsi que le personnel de soutien. </a:t>
            </a:r>
          </a:p>
          <a:p>
            <a:pPr lvl="1"/>
            <a:r>
              <a:rPr lang="fr-CA" dirty="0" smtClean="0">
                <a:latin typeface="Calibri" panose="020F0502020204030204" pitchFamily="34" charset="0"/>
              </a:rPr>
              <a:t>Réduire les violations intentionnelles et accidentelles.</a:t>
            </a:r>
            <a:endParaRPr lang="fr-C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Autres initiatives :</a:t>
            </a:r>
          </a:p>
          <a:p>
            <a:pPr lvl="2"/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Sensibilisation aux Championnats U SPORTS</a:t>
            </a:r>
          </a:p>
          <a:p>
            <a:pPr lvl="2"/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Éducation concernant certaines problématiques et substances spécifiques</a:t>
            </a:r>
          </a:p>
          <a:p>
            <a:pPr lvl="2"/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Programme « </a:t>
            </a:r>
            <a:r>
              <a:rPr lang="fr-CA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Succeed</a:t>
            </a:r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Clean »</a:t>
            </a:r>
          </a:p>
          <a:p>
            <a:pPr lvl="2"/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Sport pur</a:t>
            </a:r>
            <a:endParaRPr lang="fr-CA" sz="32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1200150" lvl="3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400050" lvl="2" indent="0">
              <a:buNone/>
            </a:pPr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2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762000"/>
          </a:xfrm>
        </p:spPr>
        <p:txBody>
          <a:bodyPr>
            <a:normAutofit/>
          </a:bodyPr>
          <a:lstStyle/>
          <a:p>
            <a:r>
              <a:rPr lang="fr-CA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2017/2018 : Planification</a:t>
            </a:r>
            <a:endParaRPr lang="fr-CA" sz="3600" dirty="0">
              <a:solidFill>
                <a:srgbClr val="9E1C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304800" y="1143000"/>
            <a:ext cx="8534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HelveticaNeueLT Std Thin Cn" pitchFamily="34" charset="0"/>
              <a:buChar char="­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fr-C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Contrôles antidopage</a:t>
            </a:r>
          </a:p>
          <a:p>
            <a:pPr marL="714375" lvl="2" indent="-314325"/>
            <a:r>
              <a:rPr lang="fr-CA" altLang="fr-F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Basé sur une évaluation </a:t>
            </a:r>
            <a:r>
              <a:rPr lang="fr-CA" alt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des risques</a:t>
            </a:r>
            <a:endParaRPr lang="fr-CA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342900"/>
            <a:r>
              <a:rPr lang="fr-CA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Tester le bon </a:t>
            </a:r>
            <a:r>
              <a:rPr lang="fr-CA" sz="2600" dirty="0">
                <a:latin typeface="Calibri" panose="020F0502020204030204" pitchFamily="34" charset="0"/>
                <a:cs typeface="Calibri" panose="020F0502020204030204" pitchFamily="34" charset="0"/>
              </a:rPr>
              <a:t>athlète, au bon moment, pour la bonne </a:t>
            </a:r>
            <a:r>
              <a:rPr lang="fr-CA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substance</a:t>
            </a:r>
          </a:p>
          <a:p>
            <a:pPr marL="742950" lvl="2" indent="-342900"/>
            <a:r>
              <a:rPr lang="fr-CA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Accent sur des tests effectués hors-compétition</a:t>
            </a:r>
          </a:p>
          <a:p>
            <a:pPr marL="742950" lvl="2" indent="-342900"/>
            <a:r>
              <a:rPr lang="fr-CA" alt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Implémentation de la </a:t>
            </a:r>
            <a:r>
              <a:rPr lang="fr-CA" altLang="fr-F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DTASS pour le Football</a:t>
            </a:r>
            <a:endParaRPr lang="fr-CA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342900"/>
            <a:r>
              <a:rPr lang="fr-CA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Objectifs :</a:t>
            </a:r>
          </a:p>
          <a:p>
            <a:pPr marL="1200150" lvl="3" indent="-342900"/>
            <a:r>
              <a:rPr lang="fr-CA" sz="26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CA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00 tests d’urine</a:t>
            </a:r>
          </a:p>
          <a:p>
            <a:pPr marL="1200150" lvl="3" indent="-342900"/>
            <a:r>
              <a:rPr lang="fr-CA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tests sanguins</a:t>
            </a: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sz="2800" dirty="0" smtClean="0">
              <a:latin typeface="Calibri"/>
              <a:cs typeface="Calibri"/>
            </a:endParaRPr>
          </a:p>
          <a:p>
            <a:pPr marL="400050" lvl="2" indent="0">
              <a:buNone/>
            </a:pPr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99" y="4367212"/>
            <a:ext cx="48769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6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762000"/>
          </a:xfrm>
        </p:spPr>
        <p:txBody>
          <a:bodyPr>
            <a:normAutofit/>
          </a:bodyPr>
          <a:lstStyle/>
          <a:p>
            <a:r>
              <a:rPr lang="fr-CA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2017/2018 : Planification</a:t>
            </a:r>
            <a:endParaRPr lang="fr-CA" sz="3600" dirty="0">
              <a:solidFill>
                <a:srgbClr val="9E1C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304800" y="1143000"/>
            <a:ext cx="8534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HelveticaNeueLT Std Thin Cn" pitchFamily="34" charset="0"/>
              <a:buChar char="­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Renseignements et enquêtes</a:t>
            </a:r>
          </a:p>
          <a:p>
            <a:pPr marL="857250" lvl="2" indent="-457200"/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1.800.710.CCES</a:t>
            </a:r>
          </a:p>
          <a:p>
            <a:pPr marL="857250" lvl="2" indent="-457200"/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Continuer la collaboration avec  U SPORTS et les universités afin de recevoir des informations à jour. </a:t>
            </a:r>
          </a:p>
          <a:p>
            <a:pPr marL="1314450" lvl="3" indent="-457200"/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Horaires de compétitions</a:t>
            </a:r>
          </a:p>
          <a:p>
            <a:pPr marL="1314450" lvl="3" indent="-457200"/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Horaires d’entraînement et de pratiques</a:t>
            </a:r>
          </a:p>
          <a:p>
            <a:pPr marL="1314450" lvl="3" indent="-457200"/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Compositions des équipes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endParaRPr lang="fr-C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Gestion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des résultats</a:t>
            </a:r>
          </a:p>
          <a:p>
            <a:pPr marL="742950" lvl="2" indent="-342900"/>
            <a:r>
              <a:rPr lang="fr-CA" sz="2400" dirty="0">
                <a:latin typeface="Calibri"/>
                <a:cs typeface="Calibri"/>
              </a:rPr>
              <a:t>C</a:t>
            </a:r>
            <a:r>
              <a:rPr lang="fr-CA" sz="2400" dirty="0" smtClean="0">
                <a:latin typeface="Calibri"/>
                <a:cs typeface="Calibri"/>
              </a:rPr>
              <a:t>ompétitions </a:t>
            </a:r>
            <a:r>
              <a:rPr lang="fr-CA" sz="2400" dirty="0">
                <a:latin typeface="Calibri"/>
                <a:cs typeface="Calibri"/>
              </a:rPr>
              <a:t>équitables </a:t>
            </a:r>
            <a:endParaRPr lang="fr-CA" sz="2400" dirty="0" smtClean="0">
              <a:latin typeface="Calibri"/>
              <a:cs typeface="Calibri"/>
            </a:endParaRPr>
          </a:p>
          <a:p>
            <a:pPr marL="742950" lvl="2" indent="-342900"/>
            <a:r>
              <a:rPr lang="fr-CA" sz="2400" dirty="0" smtClean="0">
                <a:latin typeface="Calibri"/>
                <a:cs typeface="Calibri"/>
              </a:rPr>
              <a:t>Excellente coopération</a:t>
            </a:r>
            <a:endParaRPr lang="fr-CA" sz="2400" dirty="0">
              <a:latin typeface="Calibri"/>
              <a:cs typeface="Calibri"/>
            </a:endParaRPr>
          </a:p>
          <a:p>
            <a:pPr marL="400050" lvl="2" indent="0">
              <a:buNone/>
            </a:pPr>
            <a:endParaRPr lang="fr-CA" sz="2800" dirty="0" smtClean="0">
              <a:latin typeface="Calibri"/>
              <a:cs typeface="Calibri"/>
            </a:endParaRPr>
          </a:p>
          <a:p>
            <a:pPr marL="742950" lvl="2" indent="-342900"/>
            <a:endParaRPr lang="fr-CA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61" y="3619500"/>
            <a:ext cx="3380439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r="1874"/>
          <a:stretch>
            <a:fillRect/>
          </a:stretch>
        </p:blipFill>
        <p:spPr/>
      </p:pic>
      <p:sp>
        <p:nvSpPr>
          <p:cNvPr id="7" name="Title 3"/>
          <p:cNvSpPr txBox="1">
            <a:spLocks/>
          </p:cNvSpPr>
          <p:nvPr/>
        </p:nvSpPr>
        <p:spPr>
          <a:xfrm>
            <a:off x="381000" y="4876800"/>
            <a:ext cx="86106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b="1" i="1" kern="1200" cap="all" baseline="0">
                <a:solidFill>
                  <a:schemeClr val="accent1"/>
                </a:solidFill>
                <a:latin typeface="HelveticaNeueLT Std Cn" pitchFamily="34" charset="0"/>
                <a:ea typeface="+mj-ea"/>
                <a:cs typeface="+mj-cs"/>
              </a:defRPr>
            </a:lvl1pPr>
          </a:lstStyle>
          <a:p>
            <a:r>
              <a:rPr lang="fr-CA" sz="3200" dirty="0">
                <a:latin typeface="Calibri" panose="020F0502020204030204" pitchFamily="34" charset="0"/>
                <a:cs typeface="Calibri" panose="020F0502020204030204" pitchFamily="34" charset="0"/>
              </a:rPr>
              <a:t>Autres </a:t>
            </a:r>
            <a: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Problématiques importantes</a:t>
            </a:r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91400" cy="868362"/>
          </a:xfrm>
        </p:spPr>
        <p:txBody>
          <a:bodyPr/>
          <a:lstStyle/>
          <a:p>
            <a:r>
              <a:rPr lang="en-CA" dirty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 </a:t>
            </a:r>
            <a:r>
              <a:rPr lang="en-CA" dirty="0" smtClean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CA" dirty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0010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Vision: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Sport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au Canada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qui est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juste, sécuritaire et ouvert pour tous.</a:t>
            </a:r>
          </a:p>
          <a:p>
            <a:pPr marL="0" indent="0">
              <a:buNone/>
            </a:pPr>
            <a:r>
              <a:rPr lang="en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Mission: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6096000" y="2837793"/>
            <a:ext cx="1981200" cy="1219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Activer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3807372" y="3733800"/>
            <a:ext cx="1981200" cy="1219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Protéger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6096000" y="4656083"/>
            <a:ext cx="1981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Défendre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638743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495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 err="1">
                <a:latin typeface="Calibri" panose="020F0502020204030204" pitchFamily="34" charset="0"/>
                <a:cs typeface="Calibri"/>
              </a:rPr>
              <a:t>é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galisation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du Cannabis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/>
              </a:rPr>
              <a:t>Le </a:t>
            </a:r>
            <a:r>
              <a:rPr lang="en-US" sz="2800" dirty="0" err="1" smtClean="0">
                <a:latin typeface="Calibri" panose="020F0502020204030204" pitchFamily="34" charset="0"/>
                <a:cs typeface="Calibri"/>
              </a:rPr>
              <a:t>statut</a:t>
            </a:r>
            <a:r>
              <a:rPr lang="en-US" sz="28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/>
              </a:rPr>
              <a:t>dans</a:t>
            </a:r>
            <a:r>
              <a:rPr lang="en-US" sz="2800" dirty="0" smtClean="0">
                <a:latin typeface="Calibri" panose="020F0502020204030204" pitchFamily="34" charset="0"/>
                <a:cs typeface="Calibri"/>
              </a:rPr>
              <a:t> le sport ne change pas</a:t>
            </a:r>
          </a:p>
          <a:p>
            <a:pPr lvl="2"/>
            <a:r>
              <a:rPr lang="en-US" dirty="0" err="1" smtClean="0">
                <a:latin typeface="Calibri" panose="020F0502020204030204" pitchFamily="34" charset="0"/>
                <a:cs typeface="Calibri"/>
              </a:rPr>
              <a:t>Plusieurs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 substances </a:t>
            </a:r>
            <a:r>
              <a:rPr lang="en-US" dirty="0" err="1" smtClean="0">
                <a:latin typeface="Calibri" panose="020F0502020204030204" pitchFamily="34" charset="0"/>
                <a:cs typeface="Calibri"/>
              </a:rPr>
              <a:t>légales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/>
              </a:rPr>
              <a:t>sont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/>
              </a:rPr>
              <a:t>inclues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 sur la </a:t>
            </a:r>
            <a:r>
              <a:rPr lang="en-US" dirty="0" err="1" smtClean="0">
                <a:latin typeface="Calibri" panose="020F0502020204030204" pitchFamily="34" charset="0"/>
                <a:cs typeface="Calibri"/>
              </a:rPr>
              <a:t>liste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 des substances </a:t>
            </a:r>
            <a:r>
              <a:rPr lang="en-US" dirty="0" err="1" smtClean="0">
                <a:latin typeface="Calibri" panose="020F0502020204030204" pitchFamily="34" charset="0"/>
                <a:cs typeface="Calibri"/>
              </a:rPr>
              <a:t>prohibées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.</a:t>
            </a:r>
          </a:p>
          <a:p>
            <a:pPr lvl="1"/>
            <a:r>
              <a:rPr lang="en-US" sz="2800" dirty="0" err="1" smtClean="0">
                <a:latin typeface="Calibri" panose="020F0502020204030204" pitchFamily="34" charset="0"/>
                <a:cs typeface="Calibri"/>
              </a:rPr>
              <a:t>Éducation</a:t>
            </a:r>
            <a:r>
              <a:rPr lang="en-US" sz="2800" dirty="0" smtClean="0">
                <a:latin typeface="Calibri" panose="020F0502020204030204" pitchFamily="34" charset="0"/>
                <a:cs typeface="Calibri"/>
              </a:rPr>
              <a:t> accrue </a:t>
            </a:r>
            <a:r>
              <a:rPr lang="en-US" sz="2800" dirty="0" err="1" smtClean="0">
                <a:latin typeface="Calibri" panose="020F0502020204030204" pitchFamily="34" charset="0"/>
                <a:cs typeface="Calibri"/>
              </a:rPr>
              <a:t>requise</a:t>
            </a:r>
            <a:endParaRPr lang="en-US" sz="2800" dirty="0" smtClean="0">
              <a:latin typeface="Calibri" panose="020F0502020204030204" pitchFamily="34" charset="0"/>
              <a:cs typeface="Calibri"/>
            </a:endParaRP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/>
              </a:rPr>
              <a:t>CCES et U SPORTS </a:t>
            </a:r>
            <a:r>
              <a:rPr lang="en-US" dirty="0" err="1" smtClean="0">
                <a:latin typeface="Calibri" panose="020F0502020204030204" pitchFamily="34" charset="0"/>
                <a:cs typeface="Calibri"/>
              </a:rPr>
              <a:t>participent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 à </a:t>
            </a:r>
            <a:r>
              <a:rPr lang="en-US" dirty="0" err="1" smtClean="0">
                <a:latin typeface="Calibri" panose="020F0502020204030204" pitchFamily="34" charset="0"/>
                <a:cs typeface="Calibri"/>
              </a:rPr>
              <a:t>une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/>
              </a:rPr>
              <a:t>groupe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 de travail pour </a:t>
            </a:r>
            <a:r>
              <a:rPr lang="en-US" dirty="0" err="1" smtClean="0">
                <a:latin typeface="Calibri" panose="020F0502020204030204" pitchFamily="34" charset="0"/>
                <a:cs typeface="Calibri"/>
              </a:rPr>
              <a:t>approfondir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/>
              </a:rPr>
              <a:t>cette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/>
              </a:rPr>
              <a:t>problématique</a:t>
            </a:r>
            <a:endParaRPr lang="en-US" dirty="0">
              <a:latin typeface="Calibri" panose="020F0502020204030204" pitchFamily="34" charset="0"/>
              <a:cs typeface="Calibri"/>
            </a:endParaRPr>
          </a:p>
          <a:p>
            <a:pPr lvl="2"/>
            <a:endParaRPr lang="en-CA" dirty="0">
              <a:latin typeface="Calibri"/>
              <a:cs typeface="Calibri"/>
            </a:endParaRPr>
          </a:p>
          <a:p>
            <a:endParaRPr lang="en-CA" sz="2800" dirty="0">
              <a:latin typeface="Calibri"/>
              <a:cs typeface="Calibri"/>
            </a:endParaRPr>
          </a:p>
          <a:p>
            <a:endParaRPr lang="en-CA" sz="2800" dirty="0" smtClean="0">
              <a:latin typeface="Calibri"/>
              <a:cs typeface="Calibri"/>
            </a:endParaRPr>
          </a:p>
          <a:p>
            <a:endParaRPr lang="en-CA" sz="2800" dirty="0">
              <a:latin typeface="Calibri"/>
              <a:cs typeface="Calibri"/>
            </a:endParaRPr>
          </a:p>
          <a:p>
            <a:endParaRPr lang="en-CA" sz="2800" dirty="0">
              <a:latin typeface="Calibri"/>
              <a:cs typeface="Calibri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990600"/>
          </a:xfrm>
        </p:spPr>
        <p:txBody>
          <a:bodyPr>
            <a:normAutofit/>
          </a:bodyPr>
          <a:lstStyle/>
          <a:p>
            <a:r>
              <a:rPr lang="en-CA" sz="3600" dirty="0" err="1" smtClean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Problématiques</a:t>
            </a:r>
            <a:r>
              <a:rPr lang="en-CA" sz="3600" dirty="0" smtClean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600" dirty="0" err="1" smtClean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importantes</a:t>
            </a:r>
            <a:endParaRPr lang="en-CA" sz="3600" dirty="0">
              <a:solidFill>
                <a:srgbClr val="9E1C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572000"/>
          </a:xfrm>
        </p:spPr>
        <p:txBody>
          <a:bodyPr>
            <a:normAutofit/>
          </a:bodyPr>
          <a:lstStyle/>
          <a:p>
            <a:endParaRPr lang="fr-CA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Excellente collaboration.</a:t>
            </a:r>
            <a:endParaRPr lang="fr-CA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CA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Travailler ensemble dans </a:t>
            </a:r>
            <a:r>
              <a:rPr lang="fr-CA" sz="2600" dirty="0">
                <a:latin typeface="Calibri" panose="020F0502020204030204" pitchFamily="34" charset="0"/>
                <a:cs typeface="Calibri" panose="020F0502020204030204" pitchFamily="34" charset="0"/>
              </a:rPr>
              <a:t>la lutte contre le dopage en général et particulièrement dans le monde du </a:t>
            </a:r>
            <a:r>
              <a:rPr lang="fr-CA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football. </a:t>
            </a:r>
            <a:endParaRPr lang="fr-CA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Votre participation et vos commentaires sont importants! </a:t>
            </a:r>
          </a:p>
          <a:p>
            <a:r>
              <a:rPr lang="fr-CA" sz="2600" dirty="0" smtClean="0">
                <a:latin typeface="Calibri"/>
                <a:cs typeface="Calibri"/>
              </a:rPr>
              <a:t>Que pouvons-nous faire afin de continuer à créer et soutenir un système sportif sans dopage, une culture sportive éthique?</a:t>
            </a: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 smtClean="0">
              <a:latin typeface="Calibri"/>
              <a:cs typeface="Calibri"/>
            </a:endParaRPr>
          </a:p>
          <a:p>
            <a:endParaRPr lang="fr-CA" sz="2800" dirty="0">
              <a:latin typeface="Calibri"/>
              <a:cs typeface="Calibri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3400" y="276224"/>
            <a:ext cx="3276600" cy="990600"/>
          </a:xfrm>
        </p:spPr>
        <p:txBody>
          <a:bodyPr>
            <a:normAutofit/>
          </a:bodyPr>
          <a:lstStyle/>
          <a:p>
            <a:r>
              <a:rPr lang="fr-CA" sz="3600" dirty="0" smtClean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fr-CA" sz="3600" dirty="0">
              <a:solidFill>
                <a:srgbClr val="9E1C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799"/>
            <a:ext cx="2224398" cy="22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4707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6000" b="1" dirty="0" smtClean="0"/>
              <a:t/>
            </a:r>
            <a:br>
              <a:rPr lang="fr-CA" sz="6000" b="1" dirty="0" smtClean="0"/>
            </a:br>
            <a:r>
              <a:rPr lang="fr-CA" sz="6000" b="1" dirty="0" smtClean="0"/>
              <a:t>Questions?</a:t>
            </a:r>
            <a:endParaRPr lang="fr-CA" sz="6000" b="1" dirty="0"/>
          </a:p>
        </p:txBody>
      </p:sp>
    </p:spTree>
    <p:extLst>
      <p:ext uri="{BB962C8B-B14F-4D97-AF65-F5344CB8AC3E}">
        <p14:creationId xmlns:p14="http://schemas.microsoft.com/office/powerpoint/2010/main" val="251678576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868362"/>
          </a:xfrm>
        </p:spPr>
        <p:txBody>
          <a:bodyPr>
            <a:normAutofit/>
          </a:bodyPr>
          <a:lstStyle/>
          <a:p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730576" cy="473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843280" y="457200"/>
            <a:ext cx="7988300" cy="944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CA" dirty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– </a:t>
            </a:r>
            <a:r>
              <a:rPr lang="en-CA" dirty="0" err="1" smtClean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année</a:t>
            </a:r>
            <a:r>
              <a:rPr lang="en-CA" dirty="0" smtClean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CA" dirty="0" err="1" smtClean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changement</a:t>
            </a:r>
            <a:endParaRPr lang="en-US" altLang="fr-FR" cap="none" dirty="0" smtClean="0">
              <a:solidFill>
                <a:srgbClr val="000000"/>
              </a:solidFill>
              <a:latin typeface="HelveticaNeueLT Std Cn"/>
            </a:endParaRP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52575"/>
            <a:ext cx="8001000" cy="4114800"/>
          </a:xfrm>
        </p:spPr>
        <p:txBody>
          <a:bodyPr/>
          <a:lstStyle/>
          <a:p>
            <a:pPr eaLnBrk="1" hangingPunct="1"/>
            <a:endParaRPr lang="fr-CA" altLang="fr-FR" dirty="0" smtClean="0"/>
          </a:p>
        </p:txBody>
      </p:sp>
      <p:sp>
        <p:nvSpPr>
          <p:cNvPr id="5" name="Right Arrow 4"/>
          <p:cNvSpPr/>
          <p:nvPr>
            <p:custDataLst>
              <p:tags r:id="rId3"/>
            </p:custDataLst>
          </p:nvPr>
        </p:nvSpPr>
        <p:spPr>
          <a:xfrm>
            <a:off x="4351337" y="3198017"/>
            <a:ext cx="1066800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809" y="2163762"/>
            <a:ext cx="792163" cy="863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  <p:pic>
        <p:nvPicPr>
          <p:cNvPr id="9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035297"/>
            <a:ext cx="790575" cy="6937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  <p:pic>
        <p:nvPicPr>
          <p:cNvPr id="10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810" y="4525637"/>
            <a:ext cx="792163" cy="7350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  <p:pic>
        <p:nvPicPr>
          <p:cNvPr id="11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811" y="5274144"/>
            <a:ext cx="792163" cy="7858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  <p:pic>
        <p:nvPicPr>
          <p:cNvPr id="12" name="Picture 1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812" y="3736649"/>
            <a:ext cx="792163" cy="7889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163762"/>
            <a:ext cx="2212975" cy="35972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672429"/>
            <a:ext cx="2678911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 rot="1552939">
            <a:off x="5254877" y="4761821"/>
            <a:ext cx="2331217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NeueLT Std Thin Cn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NeueLT Std Thin Cn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NeueLT Std Thin Cn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NeueLT Std Thin Cn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NeueLT Std Thin Cn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 Thin Cn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 Thin Cn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 Thin Cn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 Thin Cn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CA" altLang="fr-FR" sz="1600" dirty="0" smtClean="0">
                <a:solidFill>
                  <a:srgbClr val="FFFFFF"/>
                </a:solidFill>
              </a:rPr>
              <a:t>Géré par le CCES </a:t>
            </a:r>
            <a:r>
              <a:rPr lang="fr-CA" altLang="fr-FR" sz="1600" i="1" dirty="0" smtClean="0">
                <a:solidFill>
                  <a:srgbClr val="FFFFFF"/>
                </a:solidFill>
              </a:rPr>
              <a:t>au nom de la </a:t>
            </a:r>
            <a:r>
              <a:rPr lang="fr-CA" altLang="fr-FR" sz="1600" dirty="0" smtClean="0">
                <a:solidFill>
                  <a:srgbClr val="FFFFFF"/>
                </a:solidFill>
              </a:rPr>
              <a:t>communauté sportive canadienne</a:t>
            </a:r>
          </a:p>
        </p:txBody>
      </p:sp>
    </p:spTree>
    <p:extLst>
      <p:ext uri="{BB962C8B-B14F-4D97-AF65-F5344CB8AC3E}">
        <p14:creationId xmlns:p14="http://schemas.microsoft.com/office/powerpoint/2010/main" val="72273318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762000"/>
          </a:xfrm>
        </p:spPr>
        <p:txBody>
          <a:bodyPr>
            <a:normAutofit fontScale="90000"/>
          </a:bodyPr>
          <a:lstStyle/>
          <a:p>
            <a:r>
              <a:rPr lang="fr-CA" sz="3600" dirty="0" smtClean="0">
                <a:solidFill>
                  <a:srgbClr val="9E1C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 canadien antidopage 2015</a:t>
            </a:r>
            <a:endParaRPr lang="fr-CA" sz="3600" dirty="0">
              <a:solidFill>
                <a:srgbClr val="9E1C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19200"/>
            <a:ext cx="434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HelveticaNeueLT Std Thin Cn" pitchFamily="34" charset="0"/>
              <a:buChar char="­"/>
              <a:defRPr sz="24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000" i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Mise en œuvre: 1</a:t>
            </a:r>
            <a:r>
              <a:rPr lang="fr-CA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 janvier 2015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6 éléments: </a:t>
            </a:r>
          </a:p>
          <a:p>
            <a:pPr lvl="1"/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Programme élargi, éducation, attention accrue portée sur la collecte de renseignements et les enquêtes ciblées. </a:t>
            </a:r>
          </a:p>
          <a:p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394155"/>
              </p:ext>
            </p:extLst>
          </p:nvPr>
        </p:nvGraphicFramePr>
        <p:xfrm>
          <a:off x="4038600" y="1752600"/>
          <a:ext cx="5486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4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5600856"/>
              </p:ext>
            </p:extLst>
          </p:nvPr>
        </p:nvGraphicFramePr>
        <p:xfrm>
          <a:off x="685800" y="1143000"/>
          <a:ext cx="7848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868362"/>
          </a:xfrm>
        </p:spPr>
        <p:txBody>
          <a:bodyPr/>
          <a:lstStyle/>
          <a:p>
            <a:r>
              <a:rPr lang="en-US" sz="4400" b="1" dirty="0" smtClean="0"/>
              <a:t>PROPOSITION DE VALEUR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3841043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381000" y="928687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Année</a:t>
            </a:r>
            <a:r>
              <a:rPr lang="en-US" sz="4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passée</a:t>
            </a:r>
            <a:r>
              <a:rPr lang="en-US" sz="4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revue </a:t>
            </a:r>
          </a:p>
          <a:p>
            <a:endParaRPr lang="en-US" sz="4400" b="1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400" b="1" i="1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4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avril</a:t>
            </a:r>
            <a:r>
              <a:rPr lang="en-US" sz="4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 au 31 mars 2017</a:t>
            </a:r>
            <a:endParaRPr lang="en-CA" sz="4400" b="1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792162"/>
          </a:xfrm>
        </p:spPr>
        <p:txBody>
          <a:bodyPr>
            <a:normAutofit/>
          </a:bodyPr>
          <a:lstStyle/>
          <a:p>
            <a:r>
              <a:rPr lang="en-CA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2016/2017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4800600"/>
          </a:xfrm>
        </p:spPr>
        <p:txBody>
          <a:bodyPr>
            <a:normAutofit/>
          </a:bodyPr>
          <a:lstStyle/>
          <a:p>
            <a:r>
              <a:rPr lang="fr-CA" sz="2800" dirty="0" smtClean="0">
                <a:latin typeface="Calibri"/>
                <a:cs typeface="Calibri"/>
              </a:rPr>
              <a:t>Engagement continue de U SPORTS et des universités. </a:t>
            </a:r>
          </a:p>
          <a:p>
            <a:pPr lvl="1"/>
            <a:r>
              <a:rPr lang="fr-CA" sz="2800" dirty="0" smtClean="0">
                <a:latin typeface="Calibri"/>
                <a:cs typeface="Calibri"/>
              </a:rPr>
              <a:t>Réunions, communication continue. </a:t>
            </a:r>
          </a:p>
          <a:p>
            <a:r>
              <a:rPr lang="fr-CA" sz="2800" dirty="0" smtClean="0">
                <a:latin typeface="Calibri"/>
                <a:cs typeface="Calibri"/>
              </a:rPr>
              <a:t>Définir le groupe d’étudiants-athlètes (~10,000).  </a:t>
            </a:r>
            <a:endParaRPr lang="fr-CA" sz="2800" dirty="0">
              <a:latin typeface="Calibri"/>
              <a:cs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62904"/>
              </p:ext>
            </p:extLst>
          </p:nvPr>
        </p:nvGraphicFramePr>
        <p:xfrm>
          <a:off x="1524000" y="3276600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0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Basketball </a:t>
                      </a:r>
                      <a:r>
                        <a:rPr lang="fr-CA" sz="2000" b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H &amp; F </a:t>
                      </a:r>
                      <a:endParaRPr lang="fr-CA" sz="20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Rugby – F</a:t>
                      </a:r>
                      <a:endParaRPr lang="fr-CA" sz="20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Cross-country</a:t>
                      </a:r>
                      <a:r>
                        <a:rPr lang="fr-CA" sz="2000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H &amp; F </a:t>
                      </a:r>
                      <a:endParaRPr lang="fr-CA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Soccer – </a:t>
                      </a:r>
                      <a:r>
                        <a:rPr lang="fr-CA" sz="2000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&amp; F </a:t>
                      </a:r>
                      <a:endParaRPr lang="fr-CA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Curling</a:t>
                      </a:r>
                      <a:r>
                        <a:rPr lang="fr-CA" sz="2000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H &amp; F </a:t>
                      </a:r>
                      <a:endParaRPr lang="fr-CA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Natation – </a:t>
                      </a:r>
                      <a:r>
                        <a:rPr lang="fr-CA" sz="2000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&amp; F </a:t>
                      </a:r>
                      <a:endParaRPr lang="fr-CA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Hockey sur gazon – F </a:t>
                      </a:r>
                      <a:endParaRPr lang="fr-CA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Athlétisme</a:t>
                      </a:r>
                      <a:r>
                        <a:rPr lang="fr-CA" sz="2000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20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fr-CA" sz="2000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&amp; F </a:t>
                      </a:r>
                      <a:endParaRPr lang="fr-CA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Football – H</a:t>
                      </a:r>
                      <a:endParaRPr lang="fr-CA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Volleyball – </a:t>
                      </a:r>
                      <a:r>
                        <a:rPr lang="fr-CA" sz="2000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&amp; F </a:t>
                      </a:r>
                      <a:endParaRPr lang="fr-CA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Hockey – </a:t>
                      </a:r>
                      <a:r>
                        <a:rPr lang="fr-CA" sz="2000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&amp; F </a:t>
                      </a:r>
                      <a:endParaRPr lang="fr-CA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Lutte – </a:t>
                      </a:r>
                      <a:r>
                        <a:rPr lang="fr-CA" sz="2000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&amp; F </a:t>
                      </a:r>
                      <a:endParaRPr lang="fr-CA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792162"/>
          </a:xfrm>
        </p:spPr>
        <p:txBody>
          <a:bodyPr>
            <a:normAutofit/>
          </a:bodyPr>
          <a:lstStyle/>
          <a:p>
            <a:r>
              <a:rPr lang="en-CA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2016/2017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4953000"/>
          </a:xfrm>
        </p:spPr>
        <p:txBody>
          <a:bodyPr>
            <a:normAutofit/>
          </a:bodyPr>
          <a:lstStyle/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Plus de 15 000 étudiants-athlètes complètent « Sport pur : l’ABC du sport sain », le module d’apprentissage en ligne du CCES </a:t>
            </a:r>
          </a:p>
          <a:p>
            <a:pPr marL="342900" lvl="1" indent="-342900">
              <a:buSzPct val="70000"/>
              <a:buFont typeface="Wingdings" pitchFamily="2" charset="2"/>
              <a:buChar char="§"/>
            </a:pP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Valeurs éthiques et message antidopage</a:t>
            </a:r>
          </a:p>
          <a:p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Attester que les athlètes: </a:t>
            </a:r>
          </a:p>
          <a:p>
            <a:pPr lvl="1"/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Comprennent leurs responsabilités</a:t>
            </a:r>
          </a:p>
          <a:p>
            <a:pPr lvl="1"/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Ne violent pas les règles antidopage par inadvertance </a:t>
            </a:r>
          </a:p>
          <a:p>
            <a:pPr lvl="1"/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Ne prennent pas de risques </a:t>
            </a: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inutiles</a:t>
            </a:r>
          </a:p>
          <a:p>
            <a:r>
              <a:rPr lang="fr-CA" smtClean="0">
                <a:latin typeface="Calibri" panose="020F0502020204030204" pitchFamily="34" charset="0"/>
                <a:cs typeface="Calibri" panose="020F0502020204030204" pitchFamily="34" charset="0"/>
              </a:rPr>
              <a:t>Jeux FISU</a:t>
            </a:r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http://www.cces.ca/_cache/files/graphics/features/Feature-Elearning-F..w574.h30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581112" cy="13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theme1.xml><?xml version="1.0" encoding="utf-8"?>
<a:theme xmlns:a="http://schemas.openxmlformats.org/drawingml/2006/main" name="CCES-Presentation">
  <a:themeElements>
    <a:clrScheme name="CCEP">
      <a:dk1>
        <a:srgbClr val="9E1C26"/>
      </a:dk1>
      <a:lt1>
        <a:srgbClr val="FFFFFF"/>
      </a:lt1>
      <a:dk2>
        <a:srgbClr val="927D3B"/>
      </a:dk2>
      <a:lt2>
        <a:srgbClr val="D5D2CA"/>
      </a:lt2>
      <a:accent1>
        <a:srgbClr val="000000"/>
      </a:accent1>
      <a:accent2>
        <a:srgbClr val="595959"/>
      </a:accent2>
      <a:accent3>
        <a:srgbClr val="A5A5A5"/>
      </a:accent3>
      <a:accent4>
        <a:srgbClr val="D8CB6C"/>
      </a:accent4>
      <a:accent5>
        <a:srgbClr val="837062"/>
      </a:accent5>
      <a:accent6>
        <a:srgbClr val="F79646"/>
      </a:accent6>
      <a:hlink>
        <a:srgbClr val="0000FF"/>
      </a:hlink>
      <a:folHlink>
        <a:srgbClr val="800080"/>
      </a:folHlink>
    </a:clrScheme>
    <a:fontScheme name="CCEP (Bill Baker)">
      <a:majorFont>
        <a:latin typeface="HelveticaNeueLT Std Cn"/>
        <a:ea typeface=""/>
        <a:cs typeface=""/>
      </a:majorFont>
      <a:minorFont>
        <a:latin typeface="HelveticaNeueLT Std Thin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CCES-Presentation</Template>
  <TotalTime>2439</TotalTime>
  <Words>793</Words>
  <Application>Microsoft Office PowerPoint</Application>
  <PresentationFormat>On-screen Show (4:3)</PresentationFormat>
  <Paragraphs>230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HelveticaNeueLT Std Cn</vt:lpstr>
      <vt:lpstr>MS PGothic</vt:lpstr>
      <vt:lpstr>Wingdings</vt:lpstr>
      <vt:lpstr>HelveticaNeueLT Std Thin Cn</vt:lpstr>
      <vt:lpstr>CCES-Presentation</vt:lpstr>
      <vt:lpstr>U SPORTS  Programme antidopage  </vt:lpstr>
      <vt:lpstr>Vision et mission</vt:lpstr>
      <vt:lpstr>PowerPoint Presentation</vt:lpstr>
      <vt:lpstr>2015 – année de changement</vt:lpstr>
      <vt:lpstr>Programme canadien antidopage 2015</vt:lpstr>
      <vt:lpstr>PROPOSITION DE VALEUR</vt:lpstr>
      <vt:lpstr>PowerPoint Presentation</vt:lpstr>
      <vt:lpstr>Sommaire 2016/2017</vt:lpstr>
      <vt:lpstr>Sommaire 2016/2017</vt:lpstr>
      <vt:lpstr>Sommaire 2016/2017</vt:lpstr>
      <vt:lpstr>Sommaire 2016/2017</vt:lpstr>
      <vt:lpstr>Comparaison des résultats</vt:lpstr>
      <vt:lpstr>Comparaison des résultats</vt:lpstr>
      <vt:lpstr>PowerPoint Presentation</vt:lpstr>
      <vt:lpstr>2017/2018 : Planification</vt:lpstr>
      <vt:lpstr>2017/2018 : Planification</vt:lpstr>
      <vt:lpstr>2017/2018 : Planification</vt:lpstr>
      <vt:lpstr>2017/2018 : Planification</vt:lpstr>
      <vt:lpstr>PowerPoint Presentation</vt:lpstr>
      <vt:lpstr>Problématiques importantes</vt:lpstr>
      <vt:lpstr>conclusion</vt:lpstr>
      <vt:lpstr>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changes in the 2015 Canadian anti-doping program</dc:title>
  <dc:creator>ehindle</dc:creator>
  <cp:lastModifiedBy>Kevin Bean</cp:lastModifiedBy>
  <cp:revision>146</cp:revision>
  <cp:lastPrinted>2016-06-03T17:43:31Z</cp:lastPrinted>
  <dcterms:created xsi:type="dcterms:W3CDTF">2014-09-19T17:28:19Z</dcterms:created>
  <dcterms:modified xsi:type="dcterms:W3CDTF">2017-06-07T02:42:33Z</dcterms:modified>
</cp:coreProperties>
</file>